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charts/chart1.xml" ContentType="application/vnd.openxmlformats-officedocument.drawingml.chart+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Omtaler</c:v>
                </c:pt>
              </c:strCache>
            </c:strRef>
          </c:tx>
          <c:spPr>
            <a:solidFill>
              <a:srgbClr val="0D6E8A"/>
            </a:solidFill>
            <a:effectLst/>
          </c:spPr>
          <c:invertIfNegative val="0"/>
          <c:dLbls>
            <c:numFmt formatCode="#,##0" sourceLinked="0"/>
            <c:txPr>
              <a:bodyPr/>
              <a:lstStyle/>
              <a:p>
                <a:pPr>
                  <a:defRPr b="1" i="0" strike="noStrike" sz="1200" u="none">
                    <a:solidFill>
                      <a:srgbClr val="FFFFFF"/>
                    </a:solidFill>
                    <a:latin typeface="Arial"/>
                  </a:defRPr>
                </a:pPr>
              </a:p>
            </c:txPr>
            <c:showLegendKey val="0"/>
            <c:showVal val="1"/>
            <c:showCatName val="0"/>
            <c:showSerName val="0"/>
            <c:showPercent val="0"/>
            <c:showBubbleSize val="0"/>
            <c:showLeaderLines val="0"/>
          </c:dLbls>
          <c:dPt>
            <c:idx val="0"/>
            <c:invertIfNegative val="0"/>
            <c:bubble3D val="0"/>
            <c:spPr>
              <a:solidFill>
                <a:srgbClr val="0D6E8A"/>
              </a:solidFill>
              <a:effectLst/>
            </c:spPr>
          </c:dPt>
          <c:dPt>
            <c:idx val="1"/>
            <c:invertIfNegative val="0"/>
            <c:bubble3D val="0"/>
            <c:spPr>
              <a:solidFill>
                <a:srgbClr val="1A8FAD"/>
              </a:solidFill>
              <a:effectLst/>
            </c:spPr>
          </c:dPt>
          <c:dPt>
            <c:idx val="2"/>
            <c:invertIfNegative val="0"/>
            <c:bubble3D val="0"/>
            <c:spPr>
              <a:solidFill>
                <a:srgbClr val="2BAFD0"/>
              </a:solidFill>
              <a:effectLst/>
            </c:spPr>
          </c:dPt>
          <c:dPt>
            <c:idx val="3"/>
            <c:invertIfNegative val="0"/>
            <c:bubble3D val="0"/>
            <c:spPr>
              <a:solidFill>
                <a:srgbClr val="5CCDE8"/>
              </a:solidFill>
              <a:effectLst/>
            </c:spPr>
          </c:dPt>
          <c:dPt>
            <c:idx val="4"/>
            <c:invertIfNegative val="0"/>
            <c:bubble3D val="0"/>
            <c:spPr>
              <a:solidFill>
                <a:srgbClr val="8DE0F5"/>
              </a:solidFill>
              <a:effectLst/>
            </c:spPr>
          </c:dPt>
          <c:cat>
            <c:multiLvlStrRef>
              <c:f>Sheet1!$A$2:$A$6</c:f>
              <c:multiLvlStrCache>
                <c:ptCount val="5"/>
                <c:lvl>
                  <c:pt idx="0">
                    <c:v>Regeringsforhandlinger</c:v>
                  </c:pt>
                  <c:pt idx="1">
                    <c:v>Demokrati &amp; folkestyre</c:v>
                  </c:pt>
                  <c:pt idx="2">
                    <c:v>Venstre &amp; interne konflikter</c:v>
                  </c:pt>
                  <c:pt idx="3">
                    <c:v>Dyrevelfærd &amp; landbrug</c:v>
                  </c:pt>
                  <c:pt idx="4">
                    <c:v>Klima &amp; forsvar</c:v>
                  </c:pt>
                </c:lvl>
              </c:multiLvlStrCache>
            </c:multiLvlStrRef>
          </c:cat>
          <c:val>
            <c:numRef>
              <c:f>Sheet1!$B$2:$B$6</c:f>
              <c:numCache>
                <c:formatCode>General</c:formatCode>
                <c:ptCount val="5"/>
                <c:pt idx="0">
                  <c:v>19</c:v>
                </c:pt>
                <c:pt idx="1">
                  <c:v>8</c:v>
                </c:pt>
                <c:pt idx="2">
                  <c:v>8</c:v>
                </c:pt>
                <c:pt idx="3">
                  <c:v>3</c:v>
                </c:pt>
                <c:pt idx="4">
                  <c:v>2</c:v>
                </c:pt>
              </c:numCache>
            </c:numRef>
          </c:val>
        </c:ser>
        <c:dLbls>
          <c:numFmt formatCode="#,##0" sourceLinked="0"/>
          <c:txPr>
            <a:bodyPr/>
            <a:lstStyle/>
            <a:p>
              <a:pPr>
                <a:defRPr b="1" i="0" strike="noStrike" sz="1200" u="none">
                  <a:solidFill>
                    <a:srgbClr val="FFFFF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300" b="0" i="0" u="none" strike="noStrike">
                <a:solidFill>
                  <a:srgbClr val="1E293B"/>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1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00B4D8"/>
          </a:solidFill>
          <a:ln w="12700">
            <a:solidFill>
              <a:srgbClr val="00B4D8"/>
            </a:solidFill>
            <a:prstDash val="solid"/>
          </a:ln>
        </p:spPr>
      </p:sp>
      <p:sp>
        <p:nvSpPr>
          <p:cNvPr id="3" name="Shape 1"/>
          <p:cNvSpPr/>
          <p:nvPr/>
        </p:nvSpPr>
        <p:spPr>
          <a:xfrm>
            <a:off x="7132320" y="-1097280"/>
            <a:ext cx="3200400" cy="3200400"/>
          </a:xfrm>
          <a:prstGeom prst="ellipse">
            <a:avLst/>
          </a:prstGeom>
          <a:solidFill>
            <a:srgbClr val="0D6E8A">
              <a:alpha val="25000"/>
            </a:srgbClr>
          </a:solidFill>
          <a:ln w="12700">
            <a:solidFill>
              <a:srgbClr val="0D6E8A">
                <a:alpha val="25000"/>
              </a:srgbClr>
            </a:solidFill>
            <a:prstDash val="solid"/>
          </a:ln>
        </p:spPr>
      </p:sp>
      <p:sp>
        <p:nvSpPr>
          <p:cNvPr id="4" name="Shape 2"/>
          <p:cNvSpPr/>
          <p:nvPr/>
        </p:nvSpPr>
        <p:spPr>
          <a:xfrm>
            <a:off x="7680960" y="-457200"/>
            <a:ext cx="2011680" cy="2011680"/>
          </a:xfrm>
          <a:prstGeom prst="ellipse">
            <a:avLst/>
          </a:prstGeom>
          <a:solidFill>
            <a:srgbClr val="00B4D8">
              <a:alpha val="20000"/>
            </a:srgbClr>
          </a:solidFill>
          <a:ln w="12700">
            <a:solidFill>
              <a:srgbClr val="00B4D8">
                <a:alpha val="20000"/>
              </a:srgbClr>
            </a:solidFill>
            <a:prstDash val="solid"/>
          </a:ln>
        </p:spPr>
      </p:sp>
      <p:sp>
        <p:nvSpPr>
          <p:cNvPr id="5" name="Text 3"/>
          <p:cNvSpPr/>
          <p:nvPr/>
        </p:nvSpPr>
        <p:spPr>
          <a:xfrm>
            <a:off x="594360" y="1097280"/>
            <a:ext cx="7315200" cy="411480"/>
          </a:xfrm>
          <a:prstGeom prst="rect">
            <a:avLst/>
          </a:prstGeom>
          <a:noFill/>
          <a:ln/>
        </p:spPr>
        <p:txBody>
          <a:bodyPr wrap="square" lIns="0" tIns="0" rIns="0" bIns="0" rtlCol="0" anchor="ctr"/>
          <a:lstStyle/>
          <a:p>
            <a:pPr indent="0" marL="0">
              <a:buNone/>
            </a:pPr>
            <a:r>
              <a:rPr lang="en-US" sz="1100" b="1" spc="500" kern="0" dirty="0">
                <a:solidFill>
                  <a:srgbClr val="00B4D8"/>
                </a:solidFill>
              </a:rPr>
              <a:t>MEDIEANALYSE</a:t>
            </a:r>
            <a:endParaRPr lang="en-US" sz="1100" dirty="0"/>
          </a:p>
        </p:txBody>
      </p:sp>
      <p:sp>
        <p:nvSpPr>
          <p:cNvPr id="6" name="Text 4"/>
          <p:cNvSpPr/>
          <p:nvPr/>
        </p:nvSpPr>
        <p:spPr>
          <a:xfrm>
            <a:off x="594360" y="1554480"/>
            <a:ext cx="7772400" cy="1188720"/>
          </a:xfrm>
          <a:prstGeom prst="rect">
            <a:avLst/>
          </a:prstGeom>
          <a:noFill/>
          <a:ln/>
        </p:spPr>
        <p:txBody>
          <a:bodyPr wrap="square" lIns="0" tIns="0" rIns="0" bIns="0" rtlCol="0" anchor="ctr"/>
          <a:lstStyle/>
          <a:p>
            <a:pPr indent="0" marL="0">
              <a:buNone/>
            </a:pPr>
            <a:r>
              <a:rPr lang="en-US" sz="4200" b="1" dirty="0">
                <a:solidFill>
                  <a:srgbClr val="FFFFFF"/>
                </a:solidFill>
              </a:rPr>
              <a:t>Folketingsvalg 2026</a:t>
            </a:r>
            <a:endParaRPr lang="en-US" sz="4200" dirty="0"/>
          </a:p>
        </p:txBody>
      </p:sp>
      <p:sp>
        <p:nvSpPr>
          <p:cNvPr id="7" name="Text 5"/>
          <p:cNvSpPr/>
          <p:nvPr/>
        </p:nvSpPr>
        <p:spPr>
          <a:xfrm>
            <a:off x="594360" y="2788920"/>
            <a:ext cx="7315200" cy="502920"/>
          </a:xfrm>
          <a:prstGeom prst="rect">
            <a:avLst/>
          </a:prstGeom>
          <a:noFill/>
          <a:ln/>
        </p:spPr>
        <p:txBody>
          <a:bodyPr wrap="square" lIns="0" tIns="0" rIns="0" bIns="0" rtlCol="0" anchor="ctr"/>
          <a:lstStyle/>
          <a:p>
            <a:pPr indent="0" marL="0">
              <a:buNone/>
            </a:pPr>
            <a:r>
              <a:rPr lang="en-US" sz="1600" dirty="0">
                <a:solidFill>
                  <a:srgbClr val="E8F4F8"/>
                </a:solidFill>
              </a:rPr>
              <a:t>Top-5 emner · Nøgleord · Kilder &amp; kildetyper</a:t>
            </a:r>
            <a:endParaRPr lang="en-US" sz="1600" dirty="0"/>
          </a:p>
        </p:txBody>
      </p:sp>
      <p:sp>
        <p:nvSpPr>
          <p:cNvPr id="8" name="Text 6"/>
          <p:cNvSpPr/>
          <p:nvPr/>
        </p:nvSpPr>
        <p:spPr>
          <a:xfrm>
            <a:off x="594360" y="4206240"/>
            <a:ext cx="7315200" cy="411480"/>
          </a:xfrm>
          <a:prstGeom prst="rect">
            <a:avLst/>
          </a:prstGeom>
          <a:noFill/>
          <a:ln/>
        </p:spPr>
        <p:txBody>
          <a:bodyPr wrap="square" lIns="0" tIns="0" rIns="0" bIns="0" rtlCol="0" anchor="ctr"/>
          <a:lstStyle/>
          <a:p>
            <a:pPr indent="0" marL="0">
              <a:buNone/>
            </a:pPr>
            <a:r>
              <a:rPr lang="en-US" sz="1100" dirty="0">
                <a:solidFill>
                  <a:srgbClr val="64748B"/>
                </a:solidFill>
              </a:rPr>
              <a:t>Periode: 7 dage  ·  41 omtaler  ·  Web &amp; Bluesky</a:t>
            </a:r>
            <a:endParaRPr lang="en-US" sz="1100" dirty="0"/>
          </a:p>
        </p:txBody>
      </p:sp>
      <p:sp>
        <p:nvSpPr>
          <p:cNvPr id="9" name="Text 7"/>
          <p:cNvSpPr/>
          <p:nvPr/>
        </p:nvSpPr>
        <p:spPr>
          <a:xfrm>
            <a:off x="594360" y="4663440"/>
            <a:ext cx="4572000" cy="320040"/>
          </a:xfrm>
          <a:prstGeom prst="rect">
            <a:avLst/>
          </a:prstGeom>
          <a:noFill/>
          <a:ln/>
        </p:spPr>
        <p:txBody>
          <a:bodyPr wrap="square" lIns="0" tIns="0" rIns="0" bIns="0" rtlCol="0" anchor="ctr"/>
          <a:lstStyle/>
          <a:p>
            <a:pPr indent="0" marL="0">
              <a:buNone/>
            </a:pPr>
            <a:r>
              <a:rPr lang="en-US" sz="1000" dirty="0">
                <a:solidFill>
                  <a:srgbClr val="64748B"/>
                </a:solidFill>
              </a:rPr>
              <a:t>Kilde: Overskrift.dk</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A1628"/>
          </a:solidFill>
          <a:ln w="12700">
            <a:solidFill>
              <a:srgbClr val="0A1628"/>
            </a:solidFill>
            <a:prstDash val="solid"/>
          </a:ln>
        </p:spPr>
      </p:sp>
      <p:sp>
        <p:nvSpPr>
          <p:cNvPr id="3" name="Shape 1"/>
          <p:cNvSpPr/>
          <p:nvPr/>
        </p:nvSpPr>
        <p:spPr>
          <a:xfrm>
            <a:off x="0" y="0"/>
            <a:ext cx="320040" cy="5143500"/>
          </a:xfrm>
          <a:prstGeom prst="rect">
            <a:avLst/>
          </a:prstGeom>
          <a:solidFill>
            <a:srgbClr val="00B4D8"/>
          </a:solidFill>
          <a:ln w="12700">
            <a:solidFill>
              <a:srgbClr val="00B4D8"/>
            </a:solidFill>
            <a:prstDash val="solid"/>
          </a:ln>
        </p:spPr>
      </p:sp>
      <p:sp>
        <p:nvSpPr>
          <p:cNvPr id="4" name="Text 2"/>
          <p:cNvSpPr/>
          <p:nvPr/>
        </p:nvSpPr>
        <p:spPr>
          <a:xfrm>
            <a:off x="502920" y="109728"/>
            <a:ext cx="8229600" cy="411480"/>
          </a:xfrm>
          <a:prstGeom prst="rect">
            <a:avLst/>
          </a:prstGeom>
          <a:noFill/>
          <a:ln/>
        </p:spPr>
        <p:txBody>
          <a:bodyPr wrap="square" lIns="0" tIns="0" rIns="0" bIns="0" rtlCol="0" anchor="ctr"/>
          <a:lstStyle/>
          <a:p>
            <a:pPr indent="0" marL="0">
              <a:buNone/>
            </a:pPr>
            <a:r>
              <a:rPr lang="en-US" sz="1800" b="1" dirty="0">
                <a:solidFill>
                  <a:srgbClr val="FFFFFF"/>
                </a:solidFill>
              </a:rPr>
              <a:t>Top-5 emner – antal omtaler</a:t>
            </a:r>
            <a:endParaRPr lang="en-US" sz="1800" dirty="0"/>
          </a:p>
        </p:txBody>
      </p:sp>
      <p:graphicFrame>
        <p:nvGraphicFramePr>
          <p:cNvPr id="5" name="Chart 0" descr=""/>
          <p:cNvGraphicFramePr/>
          <p:nvPr/>
        </p:nvGraphicFramePr>
        <p:xfrm>
          <a:off x="457200" y="777240"/>
          <a:ext cx="8229600" cy="402336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3017520" cy="5143500"/>
          </a:xfrm>
          <a:prstGeom prst="rect">
            <a:avLst/>
          </a:prstGeom>
          <a:solidFill>
            <a:srgbClr val="0A1628"/>
          </a:solidFill>
          <a:ln w="12700">
            <a:solidFill>
              <a:srgbClr val="0A1628"/>
            </a:solidFill>
            <a:prstDash val="solid"/>
          </a:ln>
        </p:spPr>
      </p:sp>
      <p:sp>
        <p:nvSpPr>
          <p:cNvPr id="3" name="Shape 1"/>
          <p:cNvSpPr/>
          <p:nvPr/>
        </p:nvSpPr>
        <p:spPr>
          <a:xfrm>
            <a:off x="0" y="0"/>
            <a:ext cx="320040" cy="5143500"/>
          </a:xfrm>
          <a:prstGeom prst="rect">
            <a:avLst/>
          </a:prstGeom>
          <a:solidFill>
            <a:srgbClr val="00B4D8"/>
          </a:solidFill>
          <a:ln w="12700">
            <a:solidFill>
              <a:srgbClr val="00B4D8"/>
            </a:solidFill>
            <a:prstDash val="solid"/>
          </a:ln>
        </p:spPr>
      </p:sp>
      <p:sp>
        <p:nvSpPr>
          <p:cNvPr id="4" name="Shape 2"/>
          <p:cNvSpPr/>
          <p:nvPr/>
        </p:nvSpPr>
        <p:spPr>
          <a:xfrm>
            <a:off x="1097280" y="256032"/>
            <a:ext cx="822960" cy="822960"/>
          </a:xfrm>
          <a:prstGeom prst="ellipse">
            <a:avLst/>
          </a:prstGeom>
          <a:solidFill>
            <a:srgbClr val="00B4D8"/>
          </a:solidFill>
          <a:ln w="12700">
            <a:solidFill>
              <a:srgbClr val="00B4D8"/>
            </a:solidFill>
            <a:prstDash val="solid"/>
          </a:ln>
        </p:spPr>
      </p:sp>
      <p:sp>
        <p:nvSpPr>
          <p:cNvPr id="5" name="Text 3"/>
          <p:cNvSpPr/>
          <p:nvPr/>
        </p:nvSpPr>
        <p:spPr>
          <a:xfrm>
            <a:off x="1097280" y="256032"/>
            <a:ext cx="822960" cy="822960"/>
          </a:xfrm>
          <a:prstGeom prst="rect">
            <a:avLst/>
          </a:prstGeom>
          <a:noFill/>
          <a:ln/>
        </p:spPr>
        <p:txBody>
          <a:bodyPr wrap="square" lIns="0" tIns="0" rIns="0" bIns="0" rtlCol="0" anchor="ctr"/>
          <a:lstStyle/>
          <a:p>
            <a:pPr algn="ctr" indent="0" marL="0">
              <a:buNone/>
            </a:pPr>
            <a:r>
              <a:rPr lang="en-US" sz="2000" b="1" dirty="0">
                <a:solidFill>
                  <a:srgbClr val="0A1628"/>
                </a:solidFill>
              </a:rPr>
              <a:t>1</a:t>
            </a:r>
            <a:endParaRPr lang="en-US" sz="2000" dirty="0"/>
          </a:p>
        </p:txBody>
      </p:sp>
      <p:sp>
        <p:nvSpPr>
          <p:cNvPr id="6" name="Text 4"/>
          <p:cNvSpPr/>
          <p:nvPr/>
        </p:nvSpPr>
        <p:spPr>
          <a:xfrm>
            <a:off x="411480" y="1188720"/>
            <a:ext cx="2514600" cy="1005840"/>
          </a:xfrm>
          <a:prstGeom prst="rect">
            <a:avLst/>
          </a:prstGeom>
          <a:noFill/>
          <a:ln/>
        </p:spPr>
        <p:txBody>
          <a:bodyPr wrap="square" lIns="0" tIns="0" rIns="0" bIns="0" rtlCol="0" anchor="ctr"/>
          <a:lstStyle/>
          <a:p>
            <a:pPr algn="ctr" indent="0" marL="0">
              <a:buNone/>
            </a:pPr>
            <a:r>
              <a:rPr lang="en-US" sz="1800" b="1" dirty="0">
                <a:solidFill>
                  <a:srgbClr val="FFFFFF"/>
                </a:solidFill>
              </a:rPr>
              <a:t>Regeringsforhandlinger</a:t>
            </a:r>
            <a:endParaRPr lang="en-US" sz="1800" dirty="0"/>
          </a:p>
        </p:txBody>
      </p:sp>
      <p:sp>
        <p:nvSpPr>
          <p:cNvPr id="7" name="Text 5"/>
          <p:cNvSpPr/>
          <p:nvPr/>
        </p:nvSpPr>
        <p:spPr>
          <a:xfrm>
            <a:off x="411480" y="2286000"/>
            <a:ext cx="2514600" cy="640080"/>
          </a:xfrm>
          <a:prstGeom prst="rect">
            <a:avLst/>
          </a:prstGeom>
          <a:noFill/>
          <a:ln/>
        </p:spPr>
        <p:txBody>
          <a:bodyPr wrap="square" lIns="0" tIns="0" rIns="0" bIns="0" rtlCol="0" anchor="ctr"/>
          <a:lstStyle/>
          <a:p>
            <a:pPr algn="ctr" indent="0" marL="0">
              <a:buNone/>
            </a:pPr>
            <a:r>
              <a:rPr lang="en-US" sz="1100" i="1" dirty="0">
                <a:solidFill>
                  <a:srgbClr val="00B4D8"/>
                </a:solidFill>
              </a:rPr>
              <a:t>Koalitionsforhandlinger og politiske aftaler</a:t>
            </a:r>
            <a:endParaRPr lang="en-US" sz="1100" dirty="0"/>
          </a:p>
        </p:txBody>
      </p:sp>
      <p:sp>
        <p:nvSpPr>
          <p:cNvPr id="8" name="Text 6"/>
          <p:cNvSpPr/>
          <p:nvPr/>
        </p:nvSpPr>
        <p:spPr>
          <a:xfrm>
            <a:off x="548640" y="3063240"/>
            <a:ext cx="1920240" cy="502920"/>
          </a:xfrm>
          <a:prstGeom prst="rect">
            <a:avLst/>
          </a:prstGeom>
          <a:solidFill>
            <a:srgbClr val="00B4D8"/>
          </a:solidFill>
          <a:ln/>
        </p:spPr>
        <p:txBody>
          <a:bodyPr wrap="square" lIns="0" tIns="0" rIns="0" bIns="0" rtlCol="0" anchor="ctr"/>
          <a:lstStyle/>
          <a:p>
            <a:pPr algn="ctr" indent="0" marL="0">
              <a:buNone/>
            </a:pPr>
            <a:r>
              <a:rPr lang="en-US" sz="1400" b="1" dirty="0">
                <a:solidFill>
                  <a:srgbClr val="0A1628"/>
                </a:solidFill>
              </a:rPr>
              <a:t>19 omtaler</a:t>
            </a:r>
            <a:endParaRPr lang="en-US" sz="1400" dirty="0"/>
          </a:p>
        </p:txBody>
      </p:sp>
      <p:sp>
        <p:nvSpPr>
          <p:cNvPr id="9" name="Text 7"/>
          <p:cNvSpPr/>
          <p:nvPr/>
        </p:nvSpPr>
        <p:spPr>
          <a:xfrm>
            <a:off x="3246120" y="164592"/>
            <a:ext cx="5669280" cy="320040"/>
          </a:xfrm>
          <a:prstGeom prst="rect">
            <a:avLst/>
          </a:prstGeom>
          <a:noFill/>
          <a:ln/>
        </p:spPr>
        <p:txBody>
          <a:bodyPr wrap="square" lIns="0" tIns="0" rIns="0" bIns="0" rtlCol="0" anchor="ctr"/>
          <a:lstStyle/>
          <a:p>
            <a:pPr indent="0" marL="0">
              <a:buNone/>
            </a:pPr>
            <a:r>
              <a:rPr lang="en-US" sz="900" b="1" spc="400" kern="0" dirty="0">
                <a:solidFill>
                  <a:srgbClr val="00B4D8"/>
                </a:solidFill>
              </a:rPr>
              <a:t>OPSUMMERING</a:t>
            </a:r>
            <a:endParaRPr lang="en-US" sz="900" dirty="0"/>
          </a:p>
        </p:txBody>
      </p:sp>
      <p:sp>
        <p:nvSpPr>
          <p:cNvPr id="10" name="Text 8"/>
          <p:cNvSpPr/>
          <p:nvPr/>
        </p:nvSpPr>
        <p:spPr>
          <a:xfrm>
            <a:off x="3246120" y="502920"/>
            <a:ext cx="5669280" cy="1051560"/>
          </a:xfrm>
          <a:prstGeom prst="rect">
            <a:avLst/>
          </a:prstGeom>
          <a:noFill/>
          <a:ln/>
        </p:spPr>
        <p:txBody>
          <a:bodyPr wrap="square" lIns="0" tIns="0" rIns="0" bIns="0" rtlCol="0" anchor="ctr"/>
          <a:lstStyle/>
          <a:p>
            <a:pPr indent="0" marL="0">
              <a:buNone/>
            </a:pPr>
            <a:r>
              <a:rPr lang="en-US" sz="1150" dirty="0">
                <a:solidFill>
                  <a:srgbClr val="1E293B"/>
                </a:solidFill>
              </a:rPr>
              <a:t>Den dominerende diskussion omhandler koalitionsforhandlingerne efter Folketingsvalget. Løkke og Moderaterne er centrale aktører, og debatten kredser om velfærdsforliget, mandatfordeling (Rød blok 84 vs. Blå blok 77) og muligheder for en ny regeringskonstellation.</a:t>
            </a:r>
            <a:endParaRPr lang="en-US" sz="1150" dirty="0"/>
          </a:p>
        </p:txBody>
      </p:sp>
      <p:sp>
        <p:nvSpPr>
          <p:cNvPr id="11" name="Text 9"/>
          <p:cNvSpPr/>
          <p:nvPr/>
        </p:nvSpPr>
        <p:spPr>
          <a:xfrm>
            <a:off x="3246120" y="1664208"/>
            <a:ext cx="5669280" cy="292608"/>
          </a:xfrm>
          <a:prstGeom prst="rect">
            <a:avLst/>
          </a:prstGeom>
          <a:noFill/>
          <a:ln/>
        </p:spPr>
        <p:txBody>
          <a:bodyPr wrap="square" lIns="0" tIns="0" rIns="0" bIns="0" rtlCol="0" anchor="ctr"/>
          <a:lstStyle/>
          <a:p>
            <a:pPr indent="0" marL="0">
              <a:buNone/>
            </a:pPr>
            <a:r>
              <a:rPr lang="en-US" sz="900" b="1" spc="400" kern="0" dirty="0">
                <a:solidFill>
                  <a:srgbClr val="64748B"/>
                </a:solidFill>
              </a:rPr>
              <a:t>NØGLEORD</a:t>
            </a:r>
            <a:endParaRPr lang="en-US" sz="900" dirty="0"/>
          </a:p>
        </p:txBody>
      </p:sp>
      <p:sp>
        <p:nvSpPr>
          <p:cNvPr id="12" name="Shape 10"/>
          <p:cNvSpPr/>
          <p:nvPr/>
        </p:nvSpPr>
        <p:spPr>
          <a:xfrm>
            <a:off x="3246120" y="1993392"/>
            <a:ext cx="667512" cy="310896"/>
          </a:xfrm>
          <a:prstGeom prst="roundRect">
            <a:avLst>
              <a:gd name="adj" fmla="val 23529"/>
            </a:avLst>
          </a:prstGeom>
          <a:solidFill>
            <a:srgbClr val="E8F4F8"/>
          </a:solidFill>
          <a:ln w="12700">
            <a:solidFill>
              <a:srgbClr val="00B4D8"/>
            </a:solidFill>
            <a:prstDash val="solid"/>
          </a:ln>
        </p:spPr>
      </p:sp>
      <p:sp>
        <p:nvSpPr>
          <p:cNvPr id="13" name="Text 11"/>
          <p:cNvSpPr/>
          <p:nvPr/>
        </p:nvSpPr>
        <p:spPr>
          <a:xfrm>
            <a:off x="3246120" y="1993392"/>
            <a:ext cx="667512" cy="310896"/>
          </a:xfrm>
          <a:prstGeom prst="rect">
            <a:avLst/>
          </a:prstGeom>
          <a:noFill/>
          <a:ln/>
        </p:spPr>
        <p:txBody>
          <a:bodyPr wrap="square" lIns="0" tIns="0" rIns="0" bIns="0" rtlCol="0" anchor="ctr"/>
          <a:lstStyle/>
          <a:p>
            <a:pPr algn="ctr" indent="0" marL="0">
              <a:buNone/>
            </a:pPr>
            <a:r>
              <a:rPr lang="en-US" sz="1000" b="1" dirty="0">
                <a:solidFill>
                  <a:srgbClr val="0D6E8A"/>
                </a:solidFill>
              </a:rPr>
              <a:t>Løkke</a:t>
            </a:r>
            <a:endParaRPr lang="en-US" sz="1000" dirty="0"/>
          </a:p>
        </p:txBody>
      </p:sp>
      <p:sp>
        <p:nvSpPr>
          <p:cNvPr id="14" name="Shape 12"/>
          <p:cNvSpPr/>
          <p:nvPr/>
        </p:nvSpPr>
        <p:spPr>
          <a:xfrm>
            <a:off x="4014216" y="1993392"/>
            <a:ext cx="1117397" cy="310896"/>
          </a:xfrm>
          <a:prstGeom prst="roundRect">
            <a:avLst>
              <a:gd name="adj" fmla="val 23529"/>
            </a:avLst>
          </a:prstGeom>
          <a:solidFill>
            <a:srgbClr val="E8F4F8"/>
          </a:solidFill>
          <a:ln w="12700">
            <a:solidFill>
              <a:srgbClr val="00B4D8"/>
            </a:solidFill>
            <a:prstDash val="solid"/>
          </a:ln>
        </p:spPr>
      </p:sp>
      <p:sp>
        <p:nvSpPr>
          <p:cNvPr id="15" name="Text 13"/>
          <p:cNvSpPr/>
          <p:nvPr/>
        </p:nvSpPr>
        <p:spPr>
          <a:xfrm>
            <a:off x="4014216" y="1993392"/>
            <a:ext cx="1117397" cy="310896"/>
          </a:xfrm>
          <a:prstGeom prst="rect">
            <a:avLst/>
          </a:prstGeom>
          <a:noFill/>
          <a:ln/>
        </p:spPr>
        <p:txBody>
          <a:bodyPr wrap="square" lIns="0" tIns="0" rIns="0" bIns="0" rtlCol="0" anchor="ctr"/>
          <a:lstStyle/>
          <a:p>
            <a:pPr algn="ctr" indent="0" marL="0">
              <a:buNone/>
            </a:pPr>
            <a:r>
              <a:rPr lang="en-US" sz="1000" b="1" dirty="0">
                <a:solidFill>
                  <a:srgbClr val="0D6E8A"/>
                </a:solidFill>
              </a:rPr>
              <a:t>Moderaterne</a:t>
            </a:r>
            <a:endParaRPr lang="en-US" sz="1000" dirty="0"/>
          </a:p>
        </p:txBody>
      </p:sp>
      <p:sp>
        <p:nvSpPr>
          <p:cNvPr id="16" name="Shape 14"/>
          <p:cNvSpPr/>
          <p:nvPr/>
        </p:nvSpPr>
        <p:spPr>
          <a:xfrm>
            <a:off x="5232197" y="1993392"/>
            <a:ext cx="1342339" cy="310896"/>
          </a:xfrm>
          <a:prstGeom prst="roundRect">
            <a:avLst>
              <a:gd name="adj" fmla="val 23529"/>
            </a:avLst>
          </a:prstGeom>
          <a:solidFill>
            <a:srgbClr val="E8F4F8"/>
          </a:solidFill>
          <a:ln w="12700">
            <a:solidFill>
              <a:srgbClr val="00B4D8"/>
            </a:solidFill>
            <a:prstDash val="solid"/>
          </a:ln>
        </p:spPr>
      </p:sp>
      <p:sp>
        <p:nvSpPr>
          <p:cNvPr id="17" name="Text 15"/>
          <p:cNvSpPr/>
          <p:nvPr/>
        </p:nvSpPr>
        <p:spPr>
          <a:xfrm>
            <a:off x="5232197" y="1993392"/>
            <a:ext cx="1342339" cy="310896"/>
          </a:xfrm>
          <a:prstGeom prst="rect">
            <a:avLst/>
          </a:prstGeom>
          <a:noFill/>
          <a:ln/>
        </p:spPr>
        <p:txBody>
          <a:bodyPr wrap="square" lIns="0" tIns="0" rIns="0" bIns="0" rtlCol="0" anchor="ctr"/>
          <a:lstStyle/>
          <a:p>
            <a:pPr algn="ctr" indent="0" marL="0">
              <a:buNone/>
            </a:pPr>
            <a:r>
              <a:rPr lang="en-US" sz="1000" b="1" dirty="0">
                <a:solidFill>
                  <a:srgbClr val="0D6E8A"/>
                </a:solidFill>
              </a:rPr>
              <a:t>Velfærdsforlig</a:t>
            </a:r>
            <a:endParaRPr lang="en-US" sz="1000" dirty="0"/>
          </a:p>
        </p:txBody>
      </p:sp>
      <p:sp>
        <p:nvSpPr>
          <p:cNvPr id="18" name="Shape 16"/>
          <p:cNvSpPr/>
          <p:nvPr/>
        </p:nvSpPr>
        <p:spPr>
          <a:xfrm>
            <a:off x="6675120" y="1993392"/>
            <a:ext cx="967435" cy="310896"/>
          </a:xfrm>
          <a:prstGeom prst="roundRect">
            <a:avLst>
              <a:gd name="adj" fmla="val 23529"/>
            </a:avLst>
          </a:prstGeom>
          <a:solidFill>
            <a:srgbClr val="E8F4F8"/>
          </a:solidFill>
          <a:ln w="12700">
            <a:solidFill>
              <a:srgbClr val="00B4D8"/>
            </a:solidFill>
            <a:prstDash val="solid"/>
          </a:ln>
        </p:spPr>
      </p:sp>
      <p:sp>
        <p:nvSpPr>
          <p:cNvPr id="19" name="Text 17"/>
          <p:cNvSpPr/>
          <p:nvPr/>
        </p:nvSpPr>
        <p:spPr>
          <a:xfrm>
            <a:off x="6675120" y="1993392"/>
            <a:ext cx="967435" cy="310896"/>
          </a:xfrm>
          <a:prstGeom prst="rect">
            <a:avLst/>
          </a:prstGeom>
          <a:noFill/>
          <a:ln/>
        </p:spPr>
        <p:txBody>
          <a:bodyPr wrap="square" lIns="0" tIns="0" rIns="0" bIns="0" rtlCol="0" anchor="ctr"/>
          <a:lstStyle/>
          <a:p>
            <a:pPr algn="ctr" indent="0" marL="0">
              <a:buNone/>
            </a:pPr>
            <a:r>
              <a:rPr lang="en-US" sz="1000" b="1" dirty="0">
                <a:solidFill>
                  <a:srgbClr val="0D6E8A"/>
                </a:solidFill>
              </a:rPr>
              <a:t>Koalition</a:t>
            </a:r>
            <a:endParaRPr lang="en-US" sz="1000" dirty="0"/>
          </a:p>
        </p:txBody>
      </p:sp>
      <p:sp>
        <p:nvSpPr>
          <p:cNvPr id="20" name="Shape 18"/>
          <p:cNvSpPr/>
          <p:nvPr/>
        </p:nvSpPr>
        <p:spPr>
          <a:xfrm>
            <a:off x="3246120" y="2414016"/>
            <a:ext cx="1267358" cy="310896"/>
          </a:xfrm>
          <a:prstGeom prst="roundRect">
            <a:avLst>
              <a:gd name="adj" fmla="val 23529"/>
            </a:avLst>
          </a:prstGeom>
          <a:solidFill>
            <a:srgbClr val="E8F4F8"/>
          </a:solidFill>
          <a:ln w="12700">
            <a:solidFill>
              <a:srgbClr val="00B4D8"/>
            </a:solidFill>
            <a:prstDash val="solid"/>
          </a:ln>
        </p:spPr>
      </p:sp>
      <p:sp>
        <p:nvSpPr>
          <p:cNvPr id="21" name="Text 19"/>
          <p:cNvSpPr/>
          <p:nvPr/>
        </p:nvSpPr>
        <p:spPr>
          <a:xfrm>
            <a:off x="3246120" y="2414016"/>
            <a:ext cx="1267358" cy="310896"/>
          </a:xfrm>
          <a:prstGeom prst="rect">
            <a:avLst/>
          </a:prstGeom>
          <a:noFill/>
          <a:ln/>
        </p:spPr>
        <p:txBody>
          <a:bodyPr wrap="square" lIns="0" tIns="0" rIns="0" bIns="0" rtlCol="0" anchor="ctr"/>
          <a:lstStyle/>
          <a:p>
            <a:pPr algn="ctr" indent="0" marL="0">
              <a:buNone/>
            </a:pPr>
            <a:r>
              <a:rPr lang="en-US" sz="1000" b="1" dirty="0">
                <a:solidFill>
                  <a:srgbClr val="0D6E8A"/>
                </a:solidFill>
              </a:rPr>
              <a:t>Forhandlinger</a:t>
            </a:r>
            <a:endParaRPr lang="en-US" sz="1000" dirty="0"/>
          </a:p>
        </p:txBody>
      </p:sp>
      <p:sp>
        <p:nvSpPr>
          <p:cNvPr id="22" name="Shape 20"/>
          <p:cNvSpPr/>
          <p:nvPr/>
        </p:nvSpPr>
        <p:spPr>
          <a:xfrm>
            <a:off x="4614062" y="2414016"/>
            <a:ext cx="1567282" cy="310896"/>
          </a:xfrm>
          <a:prstGeom prst="roundRect">
            <a:avLst>
              <a:gd name="adj" fmla="val 23529"/>
            </a:avLst>
          </a:prstGeom>
          <a:solidFill>
            <a:srgbClr val="E8F4F8"/>
          </a:solidFill>
          <a:ln w="12700">
            <a:solidFill>
              <a:srgbClr val="00B4D8"/>
            </a:solidFill>
            <a:prstDash val="solid"/>
          </a:ln>
        </p:spPr>
      </p:sp>
      <p:sp>
        <p:nvSpPr>
          <p:cNvPr id="23" name="Text 21"/>
          <p:cNvSpPr/>
          <p:nvPr/>
        </p:nvSpPr>
        <p:spPr>
          <a:xfrm>
            <a:off x="4614062" y="2414016"/>
            <a:ext cx="1567282" cy="310896"/>
          </a:xfrm>
          <a:prstGeom prst="rect">
            <a:avLst/>
          </a:prstGeom>
          <a:noFill/>
          <a:ln/>
        </p:spPr>
        <p:txBody>
          <a:bodyPr wrap="square" lIns="0" tIns="0" rIns="0" bIns="0" rtlCol="0" anchor="ctr"/>
          <a:lstStyle/>
          <a:p>
            <a:pPr algn="ctr" indent="0" marL="0">
              <a:buNone/>
            </a:pPr>
            <a:r>
              <a:rPr lang="en-US" sz="1000" b="1" dirty="0">
                <a:solidFill>
                  <a:srgbClr val="0D6E8A"/>
                </a:solidFill>
              </a:rPr>
              <a:t>Regeringsdannelse</a:t>
            </a:r>
            <a:endParaRPr lang="en-US" sz="1000" dirty="0"/>
          </a:p>
        </p:txBody>
      </p:sp>
      <p:sp>
        <p:nvSpPr>
          <p:cNvPr id="24" name="Text 22"/>
          <p:cNvSpPr/>
          <p:nvPr/>
        </p:nvSpPr>
        <p:spPr>
          <a:xfrm>
            <a:off x="3246120" y="3063240"/>
            <a:ext cx="3200400" cy="274320"/>
          </a:xfrm>
          <a:prstGeom prst="rect">
            <a:avLst/>
          </a:prstGeom>
          <a:noFill/>
          <a:ln/>
        </p:spPr>
        <p:txBody>
          <a:bodyPr wrap="square" lIns="0" tIns="0" rIns="0" bIns="0" rtlCol="0" anchor="ctr"/>
          <a:lstStyle/>
          <a:p>
            <a:pPr indent="0" marL="0">
              <a:buNone/>
            </a:pPr>
            <a:r>
              <a:rPr lang="en-US" sz="900" b="1" spc="400" kern="0" dirty="0">
                <a:solidFill>
                  <a:srgbClr val="64748B"/>
                </a:solidFill>
              </a:rPr>
              <a:t>MEST AKTIVE KILDER</a:t>
            </a:r>
            <a:endParaRPr lang="en-US" sz="900" dirty="0"/>
          </a:p>
        </p:txBody>
      </p:sp>
      <p:sp>
        <p:nvSpPr>
          <p:cNvPr id="25" name="Shape 23"/>
          <p:cNvSpPr/>
          <p:nvPr/>
        </p:nvSpPr>
        <p:spPr>
          <a:xfrm>
            <a:off x="3246120" y="3438144"/>
            <a:ext cx="360947" cy="201168"/>
          </a:xfrm>
          <a:prstGeom prst="rect">
            <a:avLst/>
          </a:prstGeom>
          <a:solidFill>
            <a:srgbClr val="0D6E8A"/>
          </a:solidFill>
          <a:ln w="12700">
            <a:solidFill>
              <a:srgbClr val="0D6E8A"/>
            </a:solidFill>
            <a:prstDash val="solid"/>
          </a:ln>
        </p:spPr>
      </p:sp>
      <p:sp>
        <p:nvSpPr>
          <p:cNvPr id="26" name="Text 24"/>
          <p:cNvSpPr/>
          <p:nvPr/>
        </p:nvSpPr>
        <p:spPr>
          <a:xfrm>
            <a:off x="3716795" y="3401568"/>
            <a:ext cx="2560320" cy="274320"/>
          </a:xfrm>
          <a:prstGeom prst="rect">
            <a:avLst/>
          </a:prstGeom>
          <a:noFill/>
          <a:ln/>
        </p:spPr>
        <p:txBody>
          <a:bodyPr wrap="square" lIns="0" tIns="0" rIns="0" bIns="0" rtlCol="0" anchor="ctr"/>
          <a:lstStyle/>
          <a:p>
            <a:pPr indent="0" marL="0">
              <a:buNone/>
            </a:pPr>
            <a:r>
              <a:rPr lang="en-US" sz="1000" dirty="0">
                <a:solidFill>
                  <a:srgbClr val="1E293B"/>
                </a:solidFill>
              </a:rPr>
              <a:t>Politiken (3)</a:t>
            </a:r>
            <a:endParaRPr lang="en-US" sz="1000" dirty="0"/>
          </a:p>
        </p:txBody>
      </p:sp>
      <p:sp>
        <p:nvSpPr>
          <p:cNvPr id="27" name="Shape 25"/>
          <p:cNvSpPr/>
          <p:nvPr/>
        </p:nvSpPr>
        <p:spPr>
          <a:xfrm>
            <a:off x="3246120" y="3822192"/>
            <a:ext cx="360947" cy="201168"/>
          </a:xfrm>
          <a:prstGeom prst="rect">
            <a:avLst/>
          </a:prstGeom>
          <a:solidFill>
            <a:srgbClr val="1A8FAD"/>
          </a:solidFill>
          <a:ln w="12700">
            <a:solidFill>
              <a:srgbClr val="1A8FAD"/>
            </a:solidFill>
            <a:prstDash val="solid"/>
          </a:ln>
        </p:spPr>
      </p:sp>
      <p:sp>
        <p:nvSpPr>
          <p:cNvPr id="28" name="Text 26"/>
          <p:cNvSpPr/>
          <p:nvPr/>
        </p:nvSpPr>
        <p:spPr>
          <a:xfrm>
            <a:off x="3716795" y="3785616"/>
            <a:ext cx="2560320" cy="274320"/>
          </a:xfrm>
          <a:prstGeom prst="rect">
            <a:avLst/>
          </a:prstGeom>
          <a:noFill/>
          <a:ln/>
        </p:spPr>
        <p:txBody>
          <a:bodyPr wrap="square" lIns="0" tIns="0" rIns="0" bIns="0" rtlCol="0" anchor="ctr"/>
          <a:lstStyle/>
          <a:p>
            <a:pPr indent="0" marL="0">
              <a:buNone/>
            </a:pPr>
            <a:r>
              <a:rPr lang="en-US" sz="1000" dirty="0">
                <a:solidFill>
                  <a:srgbClr val="1E293B"/>
                </a:solidFill>
              </a:rPr>
              <a:t>Svend Linderström (3)</a:t>
            </a:r>
            <a:endParaRPr lang="en-US" sz="1000" dirty="0"/>
          </a:p>
        </p:txBody>
      </p:sp>
      <p:sp>
        <p:nvSpPr>
          <p:cNvPr id="29" name="Shape 27"/>
          <p:cNvSpPr/>
          <p:nvPr/>
        </p:nvSpPr>
        <p:spPr>
          <a:xfrm>
            <a:off x="3246120" y="4206240"/>
            <a:ext cx="240632" cy="201168"/>
          </a:xfrm>
          <a:prstGeom prst="rect">
            <a:avLst/>
          </a:prstGeom>
          <a:solidFill>
            <a:srgbClr val="2BAFD0"/>
          </a:solidFill>
          <a:ln w="12700">
            <a:solidFill>
              <a:srgbClr val="2BAFD0"/>
            </a:solidFill>
            <a:prstDash val="solid"/>
          </a:ln>
        </p:spPr>
      </p:sp>
      <p:sp>
        <p:nvSpPr>
          <p:cNvPr id="30" name="Text 28"/>
          <p:cNvSpPr/>
          <p:nvPr/>
        </p:nvSpPr>
        <p:spPr>
          <a:xfrm>
            <a:off x="3596480" y="4169664"/>
            <a:ext cx="2560320" cy="274320"/>
          </a:xfrm>
          <a:prstGeom prst="rect">
            <a:avLst/>
          </a:prstGeom>
          <a:noFill/>
          <a:ln/>
        </p:spPr>
        <p:txBody>
          <a:bodyPr wrap="square" lIns="0" tIns="0" rIns="0" bIns="0" rtlCol="0" anchor="ctr"/>
          <a:lstStyle/>
          <a:p>
            <a:pPr indent="0" marL="0">
              <a:buNone/>
            </a:pPr>
            <a:r>
              <a:rPr lang="en-US" sz="1000" dirty="0">
                <a:solidFill>
                  <a:srgbClr val="1E293B"/>
                </a:solidFill>
              </a:rPr>
              <a:t>Radikale Venstre (2)</a:t>
            </a:r>
            <a:endParaRPr lang="en-US" sz="1000" dirty="0"/>
          </a:p>
        </p:txBody>
      </p:sp>
      <p:sp>
        <p:nvSpPr>
          <p:cNvPr id="31" name="Shape 29"/>
          <p:cNvSpPr/>
          <p:nvPr/>
        </p:nvSpPr>
        <p:spPr>
          <a:xfrm>
            <a:off x="3246120" y="4590288"/>
            <a:ext cx="240632" cy="201168"/>
          </a:xfrm>
          <a:prstGeom prst="rect">
            <a:avLst/>
          </a:prstGeom>
          <a:solidFill>
            <a:srgbClr val="5CCDE8"/>
          </a:solidFill>
          <a:ln w="12700">
            <a:solidFill>
              <a:srgbClr val="5CCDE8"/>
            </a:solidFill>
            <a:prstDash val="solid"/>
          </a:ln>
        </p:spPr>
      </p:sp>
      <p:sp>
        <p:nvSpPr>
          <p:cNvPr id="32" name="Text 30"/>
          <p:cNvSpPr/>
          <p:nvPr/>
        </p:nvSpPr>
        <p:spPr>
          <a:xfrm>
            <a:off x="3596480" y="4553712"/>
            <a:ext cx="2560320" cy="274320"/>
          </a:xfrm>
          <a:prstGeom prst="rect">
            <a:avLst/>
          </a:prstGeom>
          <a:noFill/>
          <a:ln/>
        </p:spPr>
        <p:txBody>
          <a:bodyPr wrap="square" lIns="0" tIns="0" rIns="0" bIns="0" rtlCol="0" anchor="ctr"/>
          <a:lstStyle/>
          <a:p>
            <a:pPr indent="0" marL="0">
              <a:buNone/>
            </a:pPr>
            <a:r>
              <a:rPr lang="en-US" sz="1000" dirty="0">
                <a:solidFill>
                  <a:srgbClr val="1E293B"/>
                </a:solidFill>
              </a:rPr>
              <a:t>Kasper Vang Hansen (2)</a:t>
            </a:r>
            <a:endParaRPr lang="en-US" sz="1000" dirty="0"/>
          </a:p>
        </p:txBody>
      </p:sp>
      <p:sp>
        <p:nvSpPr>
          <p:cNvPr id="33" name="Text 31"/>
          <p:cNvSpPr/>
          <p:nvPr/>
        </p:nvSpPr>
        <p:spPr>
          <a:xfrm>
            <a:off x="6492240" y="3063240"/>
            <a:ext cx="2468880" cy="274320"/>
          </a:xfrm>
          <a:prstGeom prst="rect">
            <a:avLst/>
          </a:prstGeom>
          <a:noFill/>
          <a:ln/>
        </p:spPr>
        <p:txBody>
          <a:bodyPr wrap="square" lIns="0" tIns="0" rIns="0" bIns="0" rtlCol="0" anchor="ctr"/>
          <a:lstStyle/>
          <a:p>
            <a:pPr indent="0" marL="0">
              <a:buNone/>
            </a:pPr>
            <a:r>
              <a:rPr lang="en-US" sz="900" b="1" spc="400" kern="0" dirty="0">
                <a:solidFill>
                  <a:srgbClr val="64748B"/>
                </a:solidFill>
              </a:rPr>
              <a:t>KILDETYPER</a:t>
            </a:r>
            <a:endParaRPr lang="en-US" sz="900" dirty="0"/>
          </a:p>
        </p:txBody>
      </p:sp>
      <p:sp>
        <p:nvSpPr>
          <p:cNvPr id="34" name="Text 32"/>
          <p:cNvSpPr/>
          <p:nvPr/>
        </p:nvSpPr>
        <p:spPr>
          <a:xfrm>
            <a:off x="6492240" y="3392424"/>
            <a:ext cx="1554480" cy="274320"/>
          </a:xfrm>
          <a:prstGeom prst="rect">
            <a:avLst/>
          </a:prstGeom>
          <a:noFill/>
          <a:ln/>
        </p:spPr>
        <p:txBody>
          <a:bodyPr wrap="square" lIns="0" tIns="0" rIns="0" bIns="0" rtlCol="0" anchor="ctr"/>
          <a:lstStyle/>
          <a:p>
            <a:pPr indent="0" marL="0">
              <a:buNone/>
            </a:pPr>
            <a:r>
              <a:rPr lang="en-US" sz="1000" dirty="0">
                <a:solidFill>
                  <a:srgbClr val="1E293B"/>
                </a:solidFill>
              </a:rPr>
              <a:t>Bluesky</a:t>
            </a:r>
            <a:endParaRPr lang="en-US" sz="1000" dirty="0"/>
          </a:p>
        </p:txBody>
      </p:sp>
      <p:sp>
        <p:nvSpPr>
          <p:cNvPr id="35" name="Text 33"/>
          <p:cNvSpPr/>
          <p:nvPr/>
        </p:nvSpPr>
        <p:spPr>
          <a:xfrm>
            <a:off x="8092440" y="3392424"/>
            <a:ext cx="640080" cy="274320"/>
          </a:xfrm>
          <a:prstGeom prst="rect">
            <a:avLst/>
          </a:prstGeom>
          <a:noFill/>
          <a:ln/>
        </p:spPr>
        <p:txBody>
          <a:bodyPr wrap="square" lIns="0" tIns="0" rIns="0" bIns="0" rtlCol="0" anchor="ctr"/>
          <a:lstStyle/>
          <a:p>
            <a:pPr algn="r" indent="0" marL="0">
              <a:buNone/>
            </a:pPr>
            <a:r>
              <a:rPr lang="en-US" sz="1000" b="1" dirty="0">
                <a:solidFill>
                  <a:srgbClr val="0D6E8A"/>
                </a:solidFill>
              </a:rPr>
              <a:t>19</a:t>
            </a:r>
            <a:endParaRPr lang="en-US" sz="1000" dirty="0"/>
          </a:p>
        </p:txBody>
      </p:sp>
      <p:sp>
        <p:nvSpPr>
          <p:cNvPr id="36" name="Text 34"/>
          <p:cNvSpPr/>
          <p:nvPr/>
        </p:nvSpPr>
        <p:spPr>
          <a:xfrm>
            <a:off x="3246120" y="4846320"/>
            <a:ext cx="5486400" cy="228600"/>
          </a:xfrm>
          <a:prstGeom prst="rect">
            <a:avLst/>
          </a:prstGeom>
          <a:noFill/>
          <a:ln/>
        </p:spPr>
        <p:txBody>
          <a:bodyPr wrap="square" lIns="0" tIns="0" rIns="0" bIns="0" rtlCol="0" anchor="ctr"/>
          <a:lstStyle/>
          <a:p>
            <a:pPr indent="0" marL="0">
              <a:buNone/>
            </a:pPr>
            <a:r>
              <a:rPr lang="en-US" sz="800" dirty="0">
                <a:solidFill>
                  <a:srgbClr val="BBBBBB"/>
                </a:solidFill>
              </a:rPr>
              <a:t>Overskrift.dk – Medieovervågning</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3017520" cy="5143500"/>
          </a:xfrm>
          <a:prstGeom prst="rect">
            <a:avLst/>
          </a:prstGeom>
          <a:solidFill>
            <a:srgbClr val="0A1628"/>
          </a:solidFill>
          <a:ln w="12700">
            <a:solidFill>
              <a:srgbClr val="0A1628"/>
            </a:solidFill>
            <a:prstDash val="solid"/>
          </a:ln>
        </p:spPr>
      </p:sp>
      <p:sp>
        <p:nvSpPr>
          <p:cNvPr id="3" name="Shape 1"/>
          <p:cNvSpPr/>
          <p:nvPr/>
        </p:nvSpPr>
        <p:spPr>
          <a:xfrm>
            <a:off x="0" y="0"/>
            <a:ext cx="320040" cy="5143500"/>
          </a:xfrm>
          <a:prstGeom prst="rect">
            <a:avLst/>
          </a:prstGeom>
          <a:solidFill>
            <a:srgbClr val="00B4D8"/>
          </a:solidFill>
          <a:ln w="12700">
            <a:solidFill>
              <a:srgbClr val="00B4D8"/>
            </a:solidFill>
            <a:prstDash val="solid"/>
          </a:ln>
        </p:spPr>
      </p:sp>
      <p:sp>
        <p:nvSpPr>
          <p:cNvPr id="4" name="Shape 2"/>
          <p:cNvSpPr/>
          <p:nvPr/>
        </p:nvSpPr>
        <p:spPr>
          <a:xfrm>
            <a:off x="1097280" y="256032"/>
            <a:ext cx="822960" cy="822960"/>
          </a:xfrm>
          <a:prstGeom prst="ellipse">
            <a:avLst/>
          </a:prstGeom>
          <a:solidFill>
            <a:srgbClr val="00B4D8"/>
          </a:solidFill>
          <a:ln w="12700">
            <a:solidFill>
              <a:srgbClr val="00B4D8"/>
            </a:solidFill>
            <a:prstDash val="solid"/>
          </a:ln>
        </p:spPr>
      </p:sp>
      <p:sp>
        <p:nvSpPr>
          <p:cNvPr id="5" name="Text 3"/>
          <p:cNvSpPr/>
          <p:nvPr/>
        </p:nvSpPr>
        <p:spPr>
          <a:xfrm>
            <a:off x="1097280" y="256032"/>
            <a:ext cx="822960" cy="822960"/>
          </a:xfrm>
          <a:prstGeom prst="rect">
            <a:avLst/>
          </a:prstGeom>
          <a:noFill/>
          <a:ln/>
        </p:spPr>
        <p:txBody>
          <a:bodyPr wrap="square" lIns="0" tIns="0" rIns="0" bIns="0" rtlCol="0" anchor="ctr"/>
          <a:lstStyle/>
          <a:p>
            <a:pPr algn="ctr" indent="0" marL="0">
              <a:buNone/>
            </a:pPr>
            <a:r>
              <a:rPr lang="en-US" sz="2000" b="1" dirty="0">
                <a:solidFill>
                  <a:srgbClr val="0A1628"/>
                </a:solidFill>
              </a:rPr>
              <a:t>2</a:t>
            </a:r>
            <a:endParaRPr lang="en-US" sz="2000" dirty="0"/>
          </a:p>
        </p:txBody>
      </p:sp>
      <p:sp>
        <p:nvSpPr>
          <p:cNvPr id="6" name="Text 4"/>
          <p:cNvSpPr/>
          <p:nvPr/>
        </p:nvSpPr>
        <p:spPr>
          <a:xfrm>
            <a:off x="411480" y="1188720"/>
            <a:ext cx="2514600" cy="1005840"/>
          </a:xfrm>
          <a:prstGeom prst="rect">
            <a:avLst/>
          </a:prstGeom>
          <a:noFill/>
          <a:ln/>
        </p:spPr>
        <p:txBody>
          <a:bodyPr wrap="square" lIns="0" tIns="0" rIns="0" bIns="0" rtlCol="0" anchor="ctr"/>
          <a:lstStyle/>
          <a:p>
            <a:pPr algn="ctr" indent="0" marL="0">
              <a:buNone/>
            </a:pPr>
            <a:r>
              <a:rPr lang="en-US" sz="1800" b="1" dirty="0">
                <a:solidFill>
                  <a:srgbClr val="FFFFFF"/>
                </a:solidFill>
              </a:rPr>
              <a:t>Demokrati &amp; folkestyre</a:t>
            </a:r>
            <a:endParaRPr lang="en-US" sz="1800" dirty="0"/>
          </a:p>
        </p:txBody>
      </p:sp>
      <p:sp>
        <p:nvSpPr>
          <p:cNvPr id="7" name="Text 5"/>
          <p:cNvSpPr/>
          <p:nvPr/>
        </p:nvSpPr>
        <p:spPr>
          <a:xfrm>
            <a:off x="411480" y="2286000"/>
            <a:ext cx="2514600" cy="640080"/>
          </a:xfrm>
          <a:prstGeom prst="rect">
            <a:avLst/>
          </a:prstGeom>
          <a:noFill/>
          <a:ln/>
        </p:spPr>
        <p:txBody>
          <a:bodyPr wrap="square" lIns="0" tIns="0" rIns="0" bIns="0" rtlCol="0" anchor="ctr"/>
          <a:lstStyle/>
          <a:p>
            <a:pPr algn="ctr" indent="0" marL="0">
              <a:buNone/>
            </a:pPr>
            <a:r>
              <a:rPr lang="en-US" sz="1100" i="1" dirty="0">
                <a:solidFill>
                  <a:srgbClr val="00B4D8"/>
                </a:solidFill>
              </a:rPr>
              <a:t>Valgbarhed, tillid og politisk kultur</a:t>
            </a:r>
            <a:endParaRPr lang="en-US" sz="1100" dirty="0"/>
          </a:p>
        </p:txBody>
      </p:sp>
      <p:sp>
        <p:nvSpPr>
          <p:cNvPr id="8" name="Text 6"/>
          <p:cNvSpPr/>
          <p:nvPr/>
        </p:nvSpPr>
        <p:spPr>
          <a:xfrm>
            <a:off x="548640" y="3063240"/>
            <a:ext cx="1920240" cy="502920"/>
          </a:xfrm>
          <a:prstGeom prst="rect">
            <a:avLst/>
          </a:prstGeom>
          <a:solidFill>
            <a:srgbClr val="00B4D8"/>
          </a:solidFill>
          <a:ln/>
        </p:spPr>
        <p:txBody>
          <a:bodyPr wrap="square" lIns="0" tIns="0" rIns="0" bIns="0" rtlCol="0" anchor="ctr"/>
          <a:lstStyle/>
          <a:p>
            <a:pPr algn="ctr" indent="0" marL="0">
              <a:buNone/>
            </a:pPr>
            <a:r>
              <a:rPr lang="en-US" sz="1400" b="1" dirty="0">
                <a:solidFill>
                  <a:srgbClr val="0A1628"/>
                </a:solidFill>
              </a:rPr>
              <a:t>8 omtaler</a:t>
            </a:r>
            <a:endParaRPr lang="en-US" sz="1400" dirty="0"/>
          </a:p>
        </p:txBody>
      </p:sp>
      <p:sp>
        <p:nvSpPr>
          <p:cNvPr id="9" name="Text 7"/>
          <p:cNvSpPr/>
          <p:nvPr/>
        </p:nvSpPr>
        <p:spPr>
          <a:xfrm>
            <a:off x="3246120" y="164592"/>
            <a:ext cx="5669280" cy="320040"/>
          </a:xfrm>
          <a:prstGeom prst="rect">
            <a:avLst/>
          </a:prstGeom>
          <a:noFill/>
          <a:ln/>
        </p:spPr>
        <p:txBody>
          <a:bodyPr wrap="square" lIns="0" tIns="0" rIns="0" bIns="0" rtlCol="0" anchor="ctr"/>
          <a:lstStyle/>
          <a:p>
            <a:pPr indent="0" marL="0">
              <a:buNone/>
            </a:pPr>
            <a:r>
              <a:rPr lang="en-US" sz="900" b="1" spc="400" kern="0" dirty="0">
                <a:solidFill>
                  <a:srgbClr val="00B4D8"/>
                </a:solidFill>
              </a:rPr>
              <a:t>OPSUMMERING</a:t>
            </a:r>
            <a:endParaRPr lang="en-US" sz="900" dirty="0"/>
          </a:p>
        </p:txBody>
      </p:sp>
      <p:sp>
        <p:nvSpPr>
          <p:cNvPr id="10" name="Text 8"/>
          <p:cNvSpPr/>
          <p:nvPr/>
        </p:nvSpPr>
        <p:spPr>
          <a:xfrm>
            <a:off x="3246120" y="502920"/>
            <a:ext cx="5669280" cy="1051560"/>
          </a:xfrm>
          <a:prstGeom prst="rect">
            <a:avLst/>
          </a:prstGeom>
          <a:noFill/>
          <a:ln/>
        </p:spPr>
        <p:txBody>
          <a:bodyPr wrap="square" lIns="0" tIns="0" rIns="0" bIns="0" rtlCol="0" anchor="ctr"/>
          <a:lstStyle/>
          <a:p>
            <a:pPr indent="0" marL="0">
              <a:buNone/>
            </a:pPr>
            <a:r>
              <a:rPr lang="en-US" sz="1150" dirty="0">
                <a:solidFill>
                  <a:srgbClr val="1E293B"/>
                </a:solidFill>
              </a:rPr>
              <a:t>Debatter om fundamentale demokratispørgsmål: valgbarhedskrav (Emilie Schyttes sag), Koranlovens implikationer, tillidssamfundet og politisk kultur. JP Debat og politiske blogs dominerer med kritiske analyser af det politiske system.</a:t>
            </a:r>
            <a:endParaRPr lang="en-US" sz="1150" dirty="0"/>
          </a:p>
        </p:txBody>
      </p:sp>
      <p:sp>
        <p:nvSpPr>
          <p:cNvPr id="11" name="Text 9"/>
          <p:cNvSpPr/>
          <p:nvPr/>
        </p:nvSpPr>
        <p:spPr>
          <a:xfrm>
            <a:off x="3246120" y="1664208"/>
            <a:ext cx="5669280" cy="292608"/>
          </a:xfrm>
          <a:prstGeom prst="rect">
            <a:avLst/>
          </a:prstGeom>
          <a:noFill/>
          <a:ln/>
        </p:spPr>
        <p:txBody>
          <a:bodyPr wrap="square" lIns="0" tIns="0" rIns="0" bIns="0" rtlCol="0" anchor="ctr"/>
          <a:lstStyle/>
          <a:p>
            <a:pPr indent="0" marL="0">
              <a:buNone/>
            </a:pPr>
            <a:r>
              <a:rPr lang="en-US" sz="900" b="1" spc="400" kern="0" dirty="0">
                <a:solidFill>
                  <a:srgbClr val="64748B"/>
                </a:solidFill>
              </a:rPr>
              <a:t>NØGLEORD</a:t>
            </a:r>
            <a:endParaRPr lang="en-US" sz="900" dirty="0"/>
          </a:p>
        </p:txBody>
      </p:sp>
      <p:sp>
        <p:nvSpPr>
          <p:cNvPr id="12" name="Shape 10"/>
          <p:cNvSpPr/>
          <p:nvPr/>
        </p:nvSpPr>
        <p:spPr>
          <a:xfrm>
            <a:off x="3246120" y="1993392"/>
            <a:ext cx="967435" cy="310896"/>
          </a:xfrm>
          <a:prstGeom prst="roundRect">
            <a:avLst>
              <a:gd name="adj" fmla="val 23529"/>
            </a:avLst>
          </a:prstGeom>
          <a:solidFill>
            <a:srgbClr val="E8F4F8"/>
          </a:solidFill>
          <a:ln w="12700">
            <a:solidFill>
              <a:srgbClr val="00B4D8"/>
            </a:solidFill>
            <a:prstDash val="solid"/>
          </a:ln>
        </p:spPr>
      </p:sp>
      <p:sp>
        <p:nvSpPr>
          <p:cNvPr id="13" name="Text 11"/>
          <p:cNvSpPr/>
          <p:nvPr/>
        </p:nvSpPr>
        <p:spPr>
          <a:xfrm>
            <a:off x="3246120" y="1993392"/>
            <a:ext cx="967435" cy="310896"/>
          </a:xfrm>
          <a:prstGeom prst="rect">
            <a:avLst/>
          </a:prstGeom>
          <a:noFill/>
          <a:ln/>
        </p:spPr>
        <p:txBody>
          <a:bodyPr wrap="square" lIns="0" tIns="0" rIns="0" bIns="0" rtlCol="0" anchor="ctr"/>
          <a:lstStyle/>
          <a:p>
            <a:pPr algn="ctr" indent="0" marL="0">
              <a:buNone/>
            </a:pPr>
            <a:r>
              <a:rPr lang="en-US" sz="1000" b="1" dirty="0">
                <a:solidFill>
                  <a:srgbClr val="0D6E8A"/>
                </a:solidFill>
              </a:rPr>
              <a:t>Demokrati</a:t>
            </a:r>
            <a:endParaRPr lang="en-US" sz="1000" dirty="0"/>
          </a:p>
        </p:txBody>
      </p:sp>
      <p:sp>
        <p:nvSpPr>
          <p:cNvPr id="14" name="Shape 12"/>
          <p:cNvSpPr/>
          <p:nvPr/>
        </p:nvSpPr>
        <p:spPr>
          <a:xfrm>
            <a:off x="4314139" y="1993392"/>
            <a:ext cx="1042416" cy="310896"/>
          </a:xfrm>
          <a:prstGeom prst="roundRect">
            <a:avLst>
              <a:gd name="adj" fmla="val 23529"/>
            </a:avLst>
          </a:prstGeom>
          <a:solidFill>
            <a:srgbClr val="E8F4F8"/>
          </a:solidFill>
          <a:ln w="12700">
            <a:solidFill>
              <a:srgbClr val="00B4D8"/>
            </a:solidFill>
            <a:prstDash val="solid"/>
          </a:ln>
        </p:spPr>
      </p:sp>
      <p:sp>
        <p:nvSpPr>
          <p:cNvPr id="15" name="Text 13"/>
          <p:cNvSpPr/>
          <p:nvPr/>
        </p:nvSpPr>
        <p:spPr>
          <a:xfrm>
            <a:off x="4314139" y="1993392"/>
            <a:ext cx="1042416" cy="310896"/>
          </a:xfrm>
          <a:prstGeom prst="rect">
            <a:avLst/>
          </a:prstGeom>
          <a:noFill/>
          <a:ln/>
        </p:spPr>
        <p:txBody>
          <a:bodyPr wrap="square" lIns="0" tIns="0" rIns="0" bIns="0" rtlCol="0" anchor="ctr"/>
          <a:lstStyle/>
          <a:p>
            <a:pPr algn="ctr" indent="0" marL="0">
              <a:buNone/>
            </a:pPr>
            <a:r>
              <a:rPr lang="en-US" sz="1000" b="1" dirty="0">
                <a:solidFill>
                  <a:srgbClr val="0D6E8A"/>
                </a:solidFill>
              </a:rPr>
              <a:t>Folkestyre</a:t>
            </a:r>
            <a:endParaRPr lang="en-US" sz="1000" dirty="0"/>
          </a:p>
        </p:txBody>
      </p:sp>
      <p:sp>
        <p:nvSpPr>
          <p:cNvPr id="16" name="Shape 14"/>
          <p:cNvSpPr/>
          <p:nvPr/>
        </p:nvSpPr>
        <p:spPr>
          <a:xfrm>
            <a:off x="5457139" y="1993392"/>
            <a:ext cx="742493" cy="310896"/>
          </a:xfrm>
          <a:prstGeom prst="roundRect">
            <a:avLst>
              <a:gd name="adj" fmla="val 23529"/>
            </a:avLst>
          </a:prstGeom>
          <a:solidFill>
            <a:srgbClr val="E8F4F8"/>
          </a:solidFill>
          <a:ln w="12700">
            <a:solidFill>
              <a:srgbClr val="00B4D8"/>
            </a:solidFill>
            <a:prstDash val="solid"/>
          </a:ln>
        </p:spPr>
      </p:sp>
      <p:sp>
        <p:nvSpPr>
          <p:cNvPr id="17" name="Text 15"/>
          <p:cNvSpPr/>
          <p:nvPr/>
        </p:nvSpPr>
        <p:spPr>
          <a:xfrm>
            <a:off x="5457139" y="1993392"/>
            <a:ext cx="742493" cy="310896"/>
          </a:xfrm>
          <a:prstGeom prst="rect">
            <a:avLst/>
          </a:prstGeom>
          <a:noFill/>
          <a:ln/>
        </p:spPr>
        <p:txBody>
          <a:bodyPr wrap="square" lIns="0" tIns="0" rIns="0" bIns="0" rtlCol="0" anchor="ctr"/>
          <a:lstStyle/>
          <a:p>
            <a:pPr algn="ctr" indent="0" marL="0">
              <a:buNone/>
            </a:pPr>
            <a:r>
              <a:rPr lang="en-US" sz="1000" b="1" dirty="0">
                <a:solidFill>
                  <a:srgbClr val="0D6E8A"/>
                </a:solidFill>
              </a:rPr>
              <a:t>Tillid</a:t>
            </a:r>
            <a:endParaRPr lang="en-US" sz="1000" dirty="0"/>
          </a:p>
        </p:txBody>
      </p:sp>
      <p:sp>
        <p:nvSpPr>
          <p:cNvPr id="18" name="Shape 16"/>
          <p:cNvSpPr/>
          <p:nvPr/>
        </p:nvSpPr>
        <p:spPr>
          <a:xfrm>
            <a:off x="6300216" y="1993392"/>
            <a:ext cx="1042416" cy="310896"/>
          </a:xfrm>
          <a:prstGeom prst="roundRect">
            <a:avLst>
              <a:gd name="adj" fmla="val 23529"/>
            </a:avLst>
          </a:prstGeom>
          <a:solidFill>
            <a:srgbClr val="E8F4F8"/>
          </a:solidFill>
          <a:ln w="12700">
            <a:solidFill>
              <a:srgbClr val="00B4D8"/>
            </a:solidFill>
            <a:prstDash val="solid"/>
          </a:ln>
        </p:spPr>
      </p:sp>
      <p:sp>
        <p:nvSpPr>
          <p:cNvPr id="19" name="Text 17"/>
          <p:cNvSpPr/>
          <p:nvPr/>
        </p:nvSpPr>
        <p:spPr>
          <a:xfrm>
            <a:off x="6300216" y="1993392"/>
            <a:ext cx="1042416" cy="310896"/>
          </a:xfrm>
          <a:prstGeom prst="rect">
            <a:avLst/>
          </a:prstGeom>
          <a:noFill/>
          <a:ln/>
        </p:spPr>
        <p:txBody>
          <a:bodyPr wrap="square" lIns="0" tIns="0" rIns="0" bIns="0" rtlCol="0" anchor="ctr"/>
          <a:lstStyle/>
          <a:p>
            <a:pPr algn="ctr" indent="0" marL="0">
              <a:buNone/>
            </a:pPr>
            <a:r>
              <a:rPr lang="en-US" sz="1000" b="1" dirty="0">
                <a:solidFill>
                  <a:srgbClr val="0D6E8A"/>
                </a:solidFill>
              </a:rPr>
              <a:t>Valgbarhed</a:t>
            </a:r>
            <a:endParaRPr lang="en-US" sz="1000" dirty="0"/>
          </a:p>
        </p:txBody>
      </p:sp>
      <p:sp>
        <p:nvSpPr>
          <p:cNvPr id="20" name="Shape 18"/>
          <p:cNvSpPr/>
          <p:nvPr/>
        </p:nvSpPr>
        <p:spPr>
          <a:xfrm>
            <a:off x="7443216" y="1993392"/>
            <a:ext cx="1042416" cy="310896"/>
          </a:xfrm>
          <a:prstGeom prst="roundRect">
            <a:avLst>
              <a:gd name="adj" fmla="val 23529"/>
            </a:avLst>
          </a:prstGeom>
          <a:solidFill>
            <a:srgbClr val="E8F4F8"/>
          </a:solidFill>
          <a:ln w="12700">
            <a:solidFill>
              <a:srgbClr val="00B4D8"/>
            </a:solidFill>
            <a:prstDash val="solid"/>
          </a:ln>
        </p:spPr>
      </p:sp>
      <p:sp>
        <p:nvSpPr>
          <p:cNvPr id="21" name="Text 19"/>
          <p:cNvSpPr/>
          <p:nvPr/>
        </p:nvSpPr>
        <p:spPr>
          <a:xfrm>
            <a:off x="7443216" y="1993392"/>
            <a:ext cx="1042416" cy="310896"/>
          </a:xfrm>
          <a:prstGeom prst="rect">
            <a:avLst/>
          </a:prstGeom>
          <a:noFill/>
          <a:ln/>
        </p:spPr>
        <p:txBody>
          <a:bodyPr wrap="square" lIns="0" tIns="0" rIns="0" bIns="0" rtlCol="0" anchor="ctr"/>
          <a:lstStyle/>
          <a:p>
            <a:pPr algn="ctr" indent="0" marL="0">
              <a:buNone/>
            </a:pPr>
            <a:r>
              <a:rPr lang="en-US" sz="1000" b="1" dirty="0">
                <a:solidFill>
                  <a:srgbClr val="0D6E8A"/>
                </a:solidFill>
              </a:rPr>
              <a:t>Koranloven</a:t>
            </a:r>
            <a:endParaRPr lang="en-US" sz="1000" dirty="0"/>
          </a:p>
        </p:txBody>
      </p:sp>
      <p:sp>
        <p:nvSpPr>
          <p:cNvPr id="22" name="Shape 20"/>
          <p:cNvSpPr/>
          <p:nvPr/>
        </p:nvSpPr>
        <p:spPr>
          <a:xfrm>
            <a:off x="3246120" y="2414016"/>
            <a:ext cx="892454" cy="310896"/>
          </a:xfrm>
          <a:prstGeom prst="roundRect">
            <a:avLst>
              <a:gd name="adj" fmla="val 23529"/>
            </a:avLst>
          </a:prstGeom>
          <a:solidFill>
            <a:srgbClr val="E8F4F8"/>
          </a:solidFill>
          <a:ln w="12700">
            <a:solidFill>
              <a:srgbClr val="00B4D8"/>
            </a:solidFill>
            <a:prstDash val="solid"/>
          </a:ln>
        </p:spPr>
      </p:sp>
      <p:sp>
        <p:nvSpPr>
          <p:cNvPr id="23" name="Text 21"/>
          <p:cNvSpPr/>
          <p:nvPr/>
        </p:nvSpPr>
        <p:spPr>
          <a:xfrm>
            <a:off x="3246120" y="2414016"/>
            <a:ext cx="892454" cy="310896"/>
          </a:xfrm>
          <a:prstGeom prst="rect">
            <a:avLst/>
          </a:prstGeom>
          <a:noFill/>
          <a:ln/>
        </p:spPr>
        <p:txBody>
          <a:bodyPr wrap="square" lIns="0" tIns="0" rIns="0" bIns="0" rtlCol="0" anchor="ctr"/>
          <a:lstStyle/>
          <a:p>
            <a:pPr algn="ctr" indent="0" marL="0">
              <a:buNone/>
            </a:pPr>
            <a:r>
              <a:rPr lang="en-US" sz="1000" b="1" dirty="0">
                <a:solidFill>
                  <a:srgbClr val="0D6E8A"/>
                </a:solidFill>
              </a:rPr>
              <a:t>Støjberg</a:t>
            </a:r>
            <a:endParaRPr lang="en-US" sz="1000" dirty="0"/>
          </a:p>
        </p:txBody>
      </p:sp>
      <p:sp>
        <p:nvSpPr>
          <p:cNvPr id="24" name="Text 22"/>
          <p:cNvSpPr/>
          <p:nvPr/>
        </p:nvSpPr>
        <p:spPr>
          <a:xfrm>
            <a:off x="3246120" y="3063240"/>
            <a:ext cx="3200400" cy="274320"/>
          </a:xfrm>
          <a:prstGeom prst="rect">
            <a:avLst/>
          </a:prstGeom>
          <a:noFill/>
          <a:ln/>
        </p:spPr>
        <p:txBody>
          <a:bodyPr wrap="square" lIns="0" tIns="0" rIns="0" bIns="0" rtlCol="0" anchor="ctr"/>
          <a:lstStyle/>
          <a:p>
            <a:pPr indent="0" marL="0">
              <a:buNone/>
            </a:pPr>
            <a:r>
              <a:rPr lang="en-US" sz="900" b="1" spc="400" kern="0" dirty="0">
                <a:solidFill>
                  <a:srgbClr val="64748B"/>
                </a:solidFill>
              </a:rPr>
              <a:t>MEST AKTIVE KILDER</a:t>
            </a:r>
            <a:endParaRPr lang="en-US" sz="900" dirty="0"/>
          </a:p>
        </p:txBody>
      </p:sp>
      <p:sp>
        <p:nvSpPr>
          <p:cNvPr id="25" name="Shape 23"/>
          <p:cNvSpPr/>
          <p:nvPr/>
        </p:nvSpPr>
        <p:spPr>
          <a:xfrm>
            <a:off x="3246120" y="3438144"/>
            <a:ext cx="1428750" cy="201168"/>
          </a:xfrm>
          <a:prstGeom prst="rect">
            <a:avLst/>
          </a:prstGeom>
          <a:solidFill>
            <a:srgbClr val="0D6E8A"/>
          </a:solidFill>
          <a:ln w="12700">
            <a:solidFill>
              <a:srgbClr val="0D6E8A"/>
            </a:solidFill>
            <a:prstDash val="solid"/>
          </a:ln>
        </p:spPr>
      </p:sp>
      <p:sp>
        <p:nvSpPr>
          <p:cNvPr id="26" name="Text 24"/>
          <p:cNvSpPr/>
          <p:nvPr/>
        </p:nvSpPr>
        <p:spPr>
          <a:xfrm>
            <a:off x="4784598" y="3401568"/>
            <a:ext cx="2560320" cy="274320"/>
          </a:xfrm>
          <a:prstGeom prst="rect">
            <a:avLst/>
          </a:prstGeom>
          <a:noFill/>
          <a:ln/>
        </p:spPr>
        <p:txBody>
          <a:bodyPr wrap="square" lIns="0" tIns="0" rIns="0" bIns="0" rtlCol="0" anchor="ctr"/>
          <a:lstStyle/>
          <a:p>
            <a:pPr indent="0" marL="0">
              <a:buNone/>
            </a:pPr>
            <a:r>
              <a:rPr lang="en-US" sz="1000" dirty="0">
                <a:solidFill>
                  <a:srgbClr val="1E293B"/>
                </a:solidFill>
              </a:rPr>
              <a:t>Jyllands-Posten - Debat (5)</a:t>
            </a:r>
            <a:endParaRPr lang="en-US" sz="1000" dirty="0"/>
          </a:p>
        </p:txBody>
      </p:sp>
      <p:sp>
        <p:nvSpPr>
          <p:cNvPr id="27" name="Shape 25"/>
          <p:cNvSpPr/>
          <p:nvPr/>
        </p:nvSpPr>
        <p:spPr>
          <a:xfrm>
            <a:off x="3246120" y="3822192"/>
            <a:ext cx="571500" cy="201168"/>
          </a:xfrm>
          <a:prstGeom prst="rect">
            <a:avLst/>
          </a:prstGeom>
          <a:solidFill>
            <a:srgbClr val="1A8FAD"/>
          </a:solidFill>
          <a:ln w="12700">
            <a:solidFill>
              <a:srgbClr val="1A8FAD"/>
            </a:solidFill>
            <a:prstDash val="solid"/>
          </a:ln>
        </p:spPr>
      </p:sp>
      <p:sp>
        <p:nvSpPr>
          <p:cNvPr id="28" name="Text 26"/>
          <p:cNvSpPr/>
          <p:nvPr/>
        </p:nvSpPr>
        <p:spPr>
          <a:xfrm>
            <a:off x="3927348" y="3785616"/>
            <a:ext cx="2560320" cy="274320"/>
          </a:xfrm>
          <a:prstGeom prst="rect">
            <a:avLst/>
          </a:prstGeom>
          <a:noFill/>
          <a:ln/>
        </p:spPr>
        <p:txBody>
          <a:bodyPr wrap="square" lIns="0" tIns="0" rIns="0" bIns="0" rtlCol="0" anchor="ctr"/>
          <a:lstStyle/>
          <a:p>
            <a:pPr indent="0" marL="0">
              <a:buNone/>
            </a:pPr>
            <a:r>
              <a:rPr lang="en-US" sz="1000" dirty="0">
                <a:solidFill>
                  <a:srgbClr val="1E293B"/>
                </a:solidFill>
              </a:rPr>
              <a:t>Hodjanernes blog (2)</a:t>
            </a:r>
            <a:endParaRPr lang="en-US" sz="1000" dirty="0"/>
          </a:p>
        </p:txBody>
      </p:sp>
      <p:sp>
        <p:nvSpPr>
          <p:cNvPr id="29" name="Shape 27"/>
          <p:cNvSpPr/>
          <p:nvPr/>
        </p:nvSpPr>
        <p:spPr>
          <a:xfrm>
            <a:off x="3246120" y="4206240"/>
            <a:ext cx="285750" cy="201168"/>
          </a:xfrm>
          <a:prstGeom prst="rect">
            <a:avLst/>
          </a:prstGeom>
          <a:solidFill>
            <a:srgbClr val="2BAFD0"/>
          </a:solidFill>
          <a:ln w="12700">
            <a:solidFill>
              <a:srgbClr val="2BAFD0"/>
            </a:solidFill>
            <a:prstDash val="solid"/>
          </a:ln>
        </p:spPr>
      </p:sp>
      <p:sp>
        <p:nvSpPr>
          <p:cNvPr id="30" name="Text 28"/>
          <p:cNvSpPr/>
          <p:nvPr/>
        </p:nvSpPr>
        <p:spPr>
          <a:xfrm>
            <a:off x="3641598" y="4169664"/>
            <a:ext cx="2560320" cy="274320"/>
          </a:xfrm>
          <a:prstGeom prst="rect">
            <a:avLst/>
          </a:prstGeom>
          <a:noFill/>
          <a:ln/>
        </p:spPr>
        <p:txBody>
          <a:bodyPr wrap="square" lIns="0" tIns="0" rIns="0" bIns="0" rtlCol="0" anchor="ctr"/>
          <a:lstStyle/>
          <a:p>
            <a:pPr indent="0" marL="0">
              <a:buNone/>
            </a:pPr>
            <a:r>
              <a:rPr lang="en-US" sz="1000" dirty="0">
                <a:solidFill>
                  <a:srgbClr val="1E293B"/>
                </a:solidFill>
              </a:rPr>
              <a:t>Punditokraterne (1)</a:t>
            </a:r>
            <a:endParaRPr lang="en-US" sz="1000" dirty="0"/>
          </a:p>
        </p:txBody>
      </p:sp>
      <p:sp>
        <p:nvSpPr>
          <p:cNvPr id="31" name="Text 29"/>
          <p:cNvSpPr/>
          <p:nvPr/>
        </p:nvSpPr>
        <p:spPr>
          <a:xfrm>
            <a:off x="6492240" y="3063240"/>
            <a:ext cx="2468880" cy="274320"/>
          </a:xfrm>
          <a:prstGeom prst="rect">
            <a:avLst/>
          </a:prstGeom>
          <a:noFill/>
          <a:ln/>
        </p:spPr>
        <p:txBody>
          <a:bodyPr wrap="square" lIns="0" tIns="0" rIns="0" bIns="0" rtlCol="0" anchor="ctr"/>
          <a:lstStyle/>
          <a:p>
            <a:pPr indent="0" marL="0">
              <a:buNone/>
            </a:pPr>
            <a:r>
              <a:rPr lang="en-US" sz="900" b="1" spc="400" kern="0" dirty="0">
                <a:solidFill>
                  <a:srgbClr val="64748B"/>
                </a:solidFill>
              </a:rPr>
              <a:t>KILDETYPER</a:t>
            </a:r>
            <a:endParaRPr lang="en-US" sz="900" dirty="0"/>
          </a:p>
        </p:txBody>
      </p:sp>
      <p:sp>
        <p:nvSpPr>
          <p:cNvPr id="32" name="Text 30"/>
          <p:cNvSpPr/>
          <p:nvPr/>
        </p:nvSpPr>
        <p:spPr>
          <a:xfrm>
            <a:off x="6492240" y="3392424"/>
            <a:ext cx="1554480" cy="274320"/>
          </a:xfrm>
          <a:prstGeom prst="rect">
            <a:avLst/>
          </a:prstGeom>
          <a:noFill/>
          <a:ln/>
        </p:spPr>
        <p:txBody>
          <a:bodyPr wrap="square" lIns="0" tIns="0" rIns="0" bIns="0" rtlCol="0" anchor="ctr"/>
          <a:lstStyle/>
          <a:p>
            <a:pPr indent="0" marL="0">
              <a:buNone/>
            </a:pPr>
            <a:r>
              <a:rPr lang="en-US" sz="1000" dirty="0">
                <a:solidFill>
                  <a:srgbClr val="1E293B"/>
                </a:solidFill>
              </a:rPr>
              <a:t>Blogs</a:t>
            </a:r>
            <a:endParaRPr lang="en-US" sz="1000" dirty="0"/>
          </a:p>
        </p:txBody>
      </p:sp>
      <p:sp>
        <p:nvSpPr>
          <p:cNvPr id="33" name="Text 31"/>
          <p:cNvSpPr/>
          <p:nvPr/>
        </p:nvSpPr>
        <p:spPr>
          <a:xfrm>
            <a:off x="8092440" y="3392424"/>
            <a:ext cx="640080" cy="274320"/>
          </a:xfrm>
          <a:prstGeom prst="rect">
            <a:avLst/>
          </a:prstGeom>
          <a:noFill/>
          <a:ln/>
        </p:spPr>
        <p:txBody>
          <a:bodyPr wrap="square" lIns="0" tIns="0" rIns="0" bIns="0" rtlCol="0" anchor="ctr"/>
          <a:lstStyle/>
          <a:p>
            <a:pPr algn="r" indent="0" marL="0">
              <a:buNone/>
            </a:pPr>
            <a:r>
              <a:rPr lang="en-US" sz="1000" b="1" dirty="0">
                <a:solidFill>
                  <a:srgbClr val="0D6E8A"/>
                </a:solidFill>
              </a:rPr>
              <a:t>8</a:t>
            </a:r>
            <a:endParaRPr lang="en-US" sz="1000" dirty="0"/>
          </a:p>
        </p:txBody>
      </p:sp>
      <p:sp>
        <p:nvSpPr>
          <p:cNvPr id="34" name="Text 32"/>
          <p:cNvSpPr/>
          <p:nvPr/>
        </p:nvSpPr>
        <p:spPr>
          <a:xfrm>
            <a:off x="3246120" y="4846320"/>
            <a:ext cx="5486400" cy="228600"/>
          </a:xfrm>
          <a:prstGeom prst="rect">
            <a:avLst/>
          </a:prstGeom>
          <a:noFill/>
          <a:ln/>
        </p:spPr>
        <p:txBody>
          <a:bodyPr wrap="square" lIns="0" tIns="0" rIns="0" bIns="0" rtlCol="0" anchor="ctr"/>
          <a:lstStyle/>
          <a:p>
            <a:pPr indent="0" marL="0">
              <a:buNone/>
            </a:pPr>
            <a:r>
              <a:rPr lang="en-US" sz="800" dirty="0">
                <a:solidFill>
                  <a:srgbClr val="BBBBBB"/>
                </a:solidFill>
              </a:rPr>
              <a:t>Overskrift.dk – Medieovervågning</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3017520" cy="5143500"/>
          </a:xfrm>
          <a:prstGeom prst="rect">
            <a:avLst/>
          </a:prstGeom>
          <a:solidFill>
            <a:srgbClr val="0A1628"/>
          </a:solidFill>
          <a:ln w="12700">
            <a:solidFill>
              <a:srgbClr val="0A1628"/>
            </a:solidFill>
            <a:prstDash val="solid"/>
          </a:ln>
        </p:spPr>
      </p:sp>
      <p:sp>
        <p:nvSpPr>
          <p:cNvPr id="3" name="Shape 1"/>
          <p:cNvSpPr/>
          <p:nvPr/>
        </p:nvSpPr>
        <p:spPr>
          <a:xfrm>
            <a:off x="0" y="0"/>
            <a:ext cx="320040" cy="5143500"/>
          </a:xfrm>
          <a:prstGeom prst="rect">
            <a:avLst/>
          </a:prstGeom>
          <a:solidFill>
            <a:srgbClr val="00B4D8"/>
          </a:solidFill>
          <a:ln w="12700">
            <a:solidFill>
              <a:srgbClr val="00B4D8"/>
            </a:solidFill>
            <a:prstDash val="solid"/>
          </a:ln>
        </p:spPr>
      </p:sp>
      <p:sp>
        <p:nvSpPr>
          <p:cNvPr id="4" name="Shape 2"/>
          <p:cNvSpPr/>
          <p:nvPr/>
        </p:nvSpPr>
        <p:spPr>
          <a:xfrm>
            <a:off x="1097280" y="256032"/>
            <a:ext cx="822960" cy="822960"/>
          </a:xfrm>
          <a:prstGeom prst="ellipse">
            <a:avLst/>
          </a:prstGeom>
          <a:solidFill>
            <a:srgbClr val="00B4D8"/>
          </a:solidFill>
          <a:ln w="12700">
            <a:solidFill>
              <a:srgbClr val="00B4D8"/>
            </a:solidFill>
            <a:prstDash val="solid"/>
          </a:ln>
        </p:spPr>
      </p:sp>
      <p:sp>
        <p:nvSpPr>
          <p:cNvPr id="5" name="Text 3"/>
          <p:cNvSpPr/>
          <p:nvPr/>
        </p:nvSpPr>
        <p:spPr>
          <a:xfrm>
            <a:off x="1097280" y="256032"/>
            <a:ext cx="822960" cy="822960"/>
          </a:xfrm>
          <a:prstGeom prst="rect">
            <a:avLst/>
          </a:prstGeom>
          <a:noFill/>
          <a:ln/>
        </p:spPr>
        <p:txBody>
          <a:bodyPr wrap="square" lIns="0" tIns="0" rIns="0" bIns="0" rtlCol="0" anchor="ctr"/>
          <a:lstStyle/>
          <a:p>
            <a:pPr algn="ctr" indent="0" marL="0">
              <a:buNone/>
            </a:pPr>
            <a:r>
              <a:rPr lang="en-US" sz="2000" b="1" dirty="0">
                <a:solidFill>
                  <a:srgbClr val="0A1628"/>
                </a:solidFill>
              </a:rPr>
              <a:t>3</a:t>
            </a:r>
            <a:endParaRPr lang="en-US" sz="2000" dirty="0"/>
          </a:p>
        </p:txBody>
      </p:sp>
      <p:sp>
        <p:nvSpPr>
          <p:cNvPr id="6" name="Text 4"/>
          <p:cNvSpPr/>
          <p:nvPr/>
        </p:nvSpPr>
        <p:spPr>
          <a:xfrm>
            <a:off x="411480" y="1188720"/>
            <a:ext cx="2514600" cy="1005840"/>
          </a:xfrm>
          <a:prstGeom prst="rect">
            <a:avLst/>
          </a:prstGeom>
          <a:noFill/>
          <a:ln/>
        </p:spPr>
        <p:txBody>
          <a:bodyPr wrap="square" lIns="0" tIns="0" rIns="0" bIns="0" rtlCol="0" anchor="ctr"/>
          <a:lstStyle/>
          <a:p>
            <a:pPr algn="ctr" indent="0" marL="0">
              <a:buNone/>
            </a:pPr>
            <a:r>
              <a:rPr lang="en-US" sz="1800" b="1" dirty="0">
                <a:solidFill>
                  <a:srgbClr val="FFFFFF"/>
                </a:solidFill>
              </a:rPr>
              <a:t>Venstre &amp; interne konflikter</a:t>
            </a:r>
            <a:endParaRPr lang="en-US" sz="1800" dirty="0"/>
          </a:p>
        </p:txBody>
      </p:sp>
      <p:sp>
        <p:nvSpPr>
          <p:cNvPr id="7" name="Text 5"/>
          <p:cNvSpPr/>
          <p:nvPr/>
        </p:nvSpPr>
        <p:spPr>
          <a:xfrm>
            <a:off x="411480" y="2286000"/>
            <a:ext cx="2514600" cy="640080"/>
          </a:xfrm>
          <a:prstGeom prst="rect">
            <a:avLst/>
          </a:prstGeom>
          <a:noFill/>
          <a:ln/>
        </p:spPr>
        <p:txBody>
          <a:bodyPr wrap="square" lIns="0" tIns="0" rIns="0" bIns="0" rtlCol="0" anchor="ctr"/>
          <a:lstStyle/>
          <a:p>
            <a:pPr algn="ctr" indent="0" marL="0">
              <a:buNone/>
            </a:pPr>
            <a:r>
              <a:rPr lang="en-US" sz="1100" i="1" dirty="0">
                <a:solidFill>
                  <a:srgbClr val="00B4D8"/>
                </a:solidFill>
              </a:rPr>
              <a:t>Partiets kurs og interne splittelser</a:t>
            </a:r>
            <a:endParaRPr lang="en-US" sz="1100" dirty="0"/>
          </a:p>
        </p:txBody>
      </p:sp>
      <p:sp>
        <p:nvSpPr>
          <p:cNvPr id="8" name="Text 6"/>
          <p:cNvSpPr/>
          <p:nvPr/>
        </p:nvSpPr>
        <p:spPr>
          <a:xfrm>
            <a:off x="548640" y="3063240"/>
            <a:ext cx="1920240" cy="502920"/>
          </a:xfrm>
          <a:prstGeom prst="rect">
            <a:avLst/>
          </a:prstGeom>
          <a:solidFill>
            <a:srgbClr val="00B4D8"/>
          </a:solidFill>
          <a:ln/>
        </p:spPr>
        <p:txBody>
          <a:bodyPr wrap="square" lIns="0" tIns="0" rIns="0" bIns="0" rtlCol="0" anchor="ctr"/>
          <a:lstStyle/>
          <a:p>
            <a:pPr algn="ctr" indent="0" marL="0">
              <a:buNone/>
            </a:pPr>
            <a:r>
              <a:rPr lang="en-US" sz="1400" b="1" dirty="0">
                <a:solidFill>
                  <a:srgbClr val="0A1628"/>
                </a:solidFill>
              </a:rPr>
              <a:t>8 omtaler</a:t>
            </a:r>
            <a:endParaRPr lang="en-US" sz="1400" dirty="0"/>
          </a:p>
        </p:txBody>
      </p:sp>
      <p:sp>
        <p:nvSpPr>
          <p:cNvPr id="9" name="Text 7"/>
          <p:cNvSpPr/>
          <p:nvPr/>
        </p:nvSpPr>
        <p:spPr>
          <a:xfrm>
            <a:off x="3246120" y="164592"/>
            <a:ext cx="5669280" cy="320040"/>
          </a:xfrm>
          <a:prstGeom prst="rect">
            <a:avLst/>
          </a:prstGeom>
          <a:noFill/>
          <a:ln/>
        </p:spPr>
        <p:txBody>
          <a:bodyPr wrap="square" lIns="0" tIns="0" rIns="0" bIns="0" rtlCol="0" anchor="ctr"/>
          <a:lstStyle/>
          <a:p>
            <a:pPr indent="0" marL="0">
              <a:buNone/>
            </a:pPr>
            <a:r>
              <a:rPr lang="en-US" sz="900" b="1" spc="400" kern="0" dirty="0">
                <a:solidFill>
                  <a:srgbClr val="00B4D8"/>
                </a:solidFill>
              </a:rPr>
              <a:t>OPSUMMERING</a:t>
            </a:r>
            <a:endParaRPr lang="en-US" sz="900" dirty="0"/>
          </a:p>
        </p:txBody>
      </p:sp>
      <p:sp>
        <p:nvSpPr>
          <p:cNvPr id="10" name="Text 8"/>
          <p:cNvSpPr/>
          <p:nvPr/>
        </p:nvSpPr>
        <p:spPr>
          <a:xfrm>
            <a:off x="3246120" y="502920"/>
            <a:ext cx="5669280" cy="1051560"/>
          </a:xfrm>
          <a:prstGeom prst="rect">
            <a:avLst/>
          </a:prstGeom>
          <a:noFill/>
          <a:ln/>
        </p:spPr>
        <p:txBody>
          <a:bodyPr wrap="square" lIns="0" tIns="0" rIns="0" bIns="0" rtlCol="0" anchor="ctr"/>
          <a:lstStyle/>
          <a:p>
            <a:pPr indent="0" marL="0">
              <a:buNone/>
            </a:pPr>
            <a:r>
              <a:rPr lang="en-US" sz="1150" dirty="0">
                <a:solidFill>
                  <a:srgbClr val="1E293B"/>
                </a:solidFill>
              </a:rPr>
              <a:t>Fokus på Venstres interne konflikter efter valget. Nyvalgte politikere skifter standpunkt, profilerede medlemmer ekskluderes fra LA, og der er uenighed om partiet bør gå i opposition. Politiken og TV2 dækker historien intenst.</a:t>
            </a:r>
            <a:endParaRPr lang="en-US" sz="1150" dirty="0"/>
          </a:p>
        </p:txBody>
      </p:sp>
      <p:sp>
        <p:nvSpPr>
          <p:cNvPr id="11" name="Text 9"/>
          <p:cNvSpPr/>
          <p:nvPr/>
        </p:nvSpPr>
        <p:spPr>
          <a:xfrm>
            <a:off x="3246120" y="1664208"/>
            <a:ext cx="5669280" cy="292608"/>
          </a:xfrm>
          <a:prstGeom prst="rect">
            <a:avLst/>
          </a:prstGeom>
          <a:noFill/>
          <a:ln/>
        </p:spPr>
        <p:txBody>
          <a:bodyPr wrap="square" lIns="0" tIns="0" rIns="0" bIns="0" rtlCol="0" anchor="ctr"/>
          <a:lstStyle/>
          <a:p>
            <a:pPr indent="0" marL="0">
              <a:buNone/>
            </a:pPr>
            <a:r>
              <a:rPr lang="en-US" sz="900" b="1" spc="400" kern="0" dirty="0">
                <a:solidFill>
                  <a:srgbClr val="64748B"/>
                </a:solidFill>
              </a:rPr>
              <a:t>NØGLEORD</a:t>
            </a:r>
            <a:endParaRPr lang="en-US" sz="900" dirty="0"/>
          </a:p>
        </p:txBody>
      </p:sp>
      <p:sp>
        <p:nvSpPr>
          <p:cNvPr id="12" name="Shape 10"/>
          <p:cNvSpPr/>
          <p:nvPr/>
        </p:nvSpPr>
        <p:spPr>
          <a:xfrm>
            <a:off x="3246120" y="1993392"/>
            <a:ext cx="817474" cy="310896"/>
          </a:xfrm>
          <a:prstGeom prst="roundRect">
            <a:avLst>
              <a:gd name="adj" fmla="val 23529"/>
            </a:avLst>
          </a:prstGeom>
          <a:solidFill>
            <a:srgbClr val="E8F4F8"/>
          </a:solidFill>
          <a:ln w="12700">
            <a:solidFill>
              <a:srgbClr val="00B4D8"/>
            </a:solidFill>
            <a:prstDash val="solid"/>
          </a:ln>
        </p:spPr>
      </p:sp>
      <p:sp>
        <p:nvSpPr>
          <p:cNvPr id="13" name="Text 11"/>
          <p:cNvSpPr/>
          <p:nvPr/>
        </p:nvSpPr>
        <p:spPr>
          <a:xfrm>
            <a:off x="3246120" y="1993392"/>
            <a:ext cx="817474" cy="310896"/>
          </a:xfrm>
          <a:prstGeom prst="rect">
            <a:avLst/>
          </a:prstGeom>
          <a:noFill/>
          <a:ln/>
        </p:spPr>
        <p:txBody>
          <a:bodyPr wrap="square" lIns="0" tIns="0" rIns="0" bIns="0" rtlCol="0" anchor="ctr"/>
          <a:lstStyle/>
          <a:p>
            <a:pPr algn="ctr" indent="0" marL="0">
              <a:buNone/>
            </a:pPr>
            <a:r>
              <a:rPr lang="en-US" sz="1000" b="1" dirty="0">
                <a:solidFill>
                  <a:srgbClr val="0D6E8A"/>
                </a:solidFill>
              </a:rPr>
              <a:t>Venstre</a:t>
            </a:r>
            <a:endParaRPr lang="en-US" sz="1000" dirty="0"/>
          </a:p>
        </p:txBody>
      </p:sp>
      <p:sp>
        <p:nvSpPr>
          <p:cNvPr id="14" name="Shape 12"/>
          <p:cNvSpPr/>
          <p:nvPr/>
        </p:nvSpPr>
        <p:spPr>
          <a:xfrm>
            <a:off x="4164178" y="1993392"/>
            <a:ext cx="667512" cy="310896"/>
          </a:xfrm>
          <a:prstGeom prst="roundRect">
            <a:avLst>
              <a:gd name="adj" fmla="val 23529"/>
            </a:avLst>
          </a:prstGeom>
          <a:solidFill>
            <a:srgbClr val="E8F4F8"/>
          </a:solidFill>
          <a:ln w="12700">
            <a:solidFill>
              <a:srgbClr val="00B4D8"/>
            </a:solidFill>
            <a:prstDash val="solid"/>
          </a:ln>
        </p:spPr>
      </p:sp>
      <p:sp>
        <p:nvSpPr>
          <p:cNvPr id="15" name="Text 13"/>
          <p:cNvSpPr/>
          <p:nvPr/>
        </p:nvSpPr>
        <p:spPr>
          <a:xfrm>
            <a:off x="4164178" y="1993392"/>
            <a:ext cx="667512" cy="310896"/>
          </a:xfrm>
          <a:prstGeom prst="rect">
            <a:avLst/>
          </a:prstGeom>
          <a:noFill/>
          <a:ln/>
        </p:spPr>
        <p:txBody>
          <a:bodyPr wrap="square" lIns="0" tIns="0" rIns="0" bIns="0" rtlCol="0" anchor="ctr"/>
          <a:lstStyle/>
          <a:p>
            <a:pPr algn="ctr" indent="0" marL="0">
              <a:buNone/>
            </a:pPr>
            <a:r>
              <a:rPr lang="en-US" sz="1000" b="1" dirty="0">
                <a:solidFill>
                  <a:srgbClr val="0D6E8A"/>
                </a:solidFill>
              </a:rPr>
              <a:t>Løkke</a:t>
            </a:r>
            <a:endParaRPr lang="en-US" sz="1000" dirty="0"/>
          </a:p>
        </p:txBody>
      </p:sp>
      <p:sp>
        <p:nvSpPr>
          <p:cNvPr id="16" name="Shape 14"/>
          <p:cNvSpPr/>
          <p:nvPr/>
        </p:nvSpPr>
        <p:spPr>
          <a:xfrm>
            <a:off x="4932274" y="1993392"/>
            <a:ext cx="1117397" cy="310896"/>
          </a:xfrm>
          <a:prstGeom prst="roundRect">
            <a:avLst>
              <a:gd name="adj" fmla="val 23529"/>
            </a:avLst>
          </a:prstGeom>
          <a:solidFill>
            <a:srgbClr val="E8F4F8"/>
          </a:solidFill>
          <a:ln w="12700">
            <a:solidFill>
              <a:srgbClr val="00B4D8"/>
            </a:solidFill>
            <a:prstDash val="solid"/>
          </a:ln>
        </p:spPr>
      </p:sp>
      <p:sp>
        <p:nvSpPr>
          <p:cNvPr id="17" name="Text 15"/>
          <p:cNvSpPr/>
          <p:nvPr/>
        </p:nvSpPr>
        <p:spPr>
          <a:xfrm>
            <a:off x="4932274" y="1993392"/>
            <a:ext cx="1117397" cy="310896"/>
          </a:xfrm>
          <a:prstGeom prst="rect">
            <a:avLst/>
          </a:prstGeom>
          <a:noFill/>
          <a:ln/>
        </p:spPr>
        <p:txBody>
          <a:bodyPr wrap="square" lIns="0" tIns="0" rIns="0" bIns="0" rtlCol="0" anchor="ctr"/>
          <a:lstStyle/>
          <a:p>
            <a:pPr algn="ctr" indent="0" marL="0">
              <a:buNone/>
            </a:pPr>
            <a:r>
              <a:rPr lang="en-US" sz="1000" b="1" dirty="0">
                <a:solidFill>
                  <a:srgbClr val="0D6E8A"/>
                </a:solidFill>
              </a:rPr>
              <a:t>Troels Lund</a:t>
            </a:r>
            <a:endParaRPr lang="en-US" sz="1000" dirty="0"/>
          </a:p>
        </p:txBody>
      </p:sp>
      <p:sp>
        <p:nvSpPr>
          <p:cNvPr id="18" name="Shape 16"/>
          <p:cNvSpPr/>
          <p:nvPr/>
        </p:nvSpPr>
        <p:spPr>
          <a:xfrm>
            <a:off x="6150254" y="1993392"/>
            <a:ext cx="1042416" cy="310896"/>
          </a:xfrm>
          <a:prstGeom prst="roundRect">
            <a:avLst>
              <a:gd name="adj" fmla="val 23529"/>
            </a:avLst>
          </a:prstGeom>
          <a:solidFill>
            <a:srgbClr val="E8F4F8"/>
          </a:solidFill>
          <a:ln w="12700">
            <a:solidFill>
              <a:srgbClr val="00B4D8"/>
            </a:solidFill>
            <a:prstDash val="solid"/>
          </a:ln>
        </p:spPr>
      </p:sp>
      <p:sp>
        <p:nvSpPr>
          <p:cNvPr id="19" name="Text 17"/>
          <p:cNvSpPr/>
          <p:nvPr/>
        </p:nvSpPr>
        <p:spPr>
          <a:xfrm>
            <a:off x="6150254" y="1993392"/>
            <a:ext cx="1042416" cy="310896"/>
          </a:xfrm>
          <a:prstGeom prst="rect">
            <a:avLst/>
          </a:prstGeom>
          <a:noFill/>
          <a:ln/>
        </p:spPr>
        <p:txBody>
          <a:bodyPr wrap="square" lIns="0" tIns="0" rIns="0" bIns="0" rtlCol="0" anchor="ctr"/>
          <a:lstStyle/>
          <a:p>
            <a:pPr algn="ctr" indent="0" marL="0">
              <a:buNone/>
            </a:pPr>
            <a:r>
              <a:rPr lang="en-US" sz="1000" b="1" dirty="0">
                <a:solidFill>
                  <a:srgbClr val="0D6E8A"/>
                </a:solidFill>
              </a:rPr>
              <a:t>Opposition</a:t>
            </a:r>
            <a:endParaRPr lang="en-US" sz="1000" dirty="0"/>
          </a:p>
        </p:txBody>
      </p:sp>
      <p:sp>
        <p:nvSpPr>
          <p:cNvPr id="20" name="Shape 18"/>
          <p:cNvSpPr/>
          <p:nvPr/>
        </p:nvSpPr>
        <p:spPr>
          <a:xfrm>
            <a:off x="7293254" y="1993392"/>
            <a:ext cx="1117397" cy="310896"/>
          </a:xfrm>
          <a:prstGeom prst="roundRect">
            <a:avLst>
              <a:gd name="adj" fmla="val 23529"/>
            </a:avLst>
          </a:prstGeom>
          <a:solidFill>
            <a:srgbClr val="E8F4F8"/>
          </a:solidFill>
          <a:ln w="12700">
            <a:solidFill>
              <a:srgbClr val="00B4D8"/>
            </a:solidFill>
            <a:prstDash val="solid"/>
          </a:ln>
        </p:spPr>
      </p:sp>
      <p:sp>
        <p:nvSpPr>
          <p:cNvPr id="21" name="Text 19"/>
          <p:cNvSpPr/>
          <p:nvPr/>
        </p:nvSpPr>
        <p:spPr>
          <a:xfrm>
            <a:off x="7293254" y="1993392"/>
            <a:ext cx="1117397" cy="310896"/>
          </a:xfrm>
          <a:prstGeom prst="rect">
            <a:avLst/>
          </a:prstGeom>
          <a:noFill/>
          <a:ln/>
        </p:spPr>
        <p:txBody>
          <a:bodyPr wrap="square" lIns="0" tIns="0" rIns="0" bIns="0" rtlCol="0" anchor="ctr"/>
          <a:lstStyle/>
          <a:p>
            <a:pPr algn="ctr" indent="0" marL="0">
              <a:buNone/>
            </a:pPr>
            <a:r>
              <a:rPr lang="en-US" sz="1000" b="1" dirty="0">
                <a:solidFill>
                  <a:srgbClr val="0D6E8A"/>
                </a:solidFill>
              </a:rPr>
              <a:t>Partisoldat</a:t>
            </a:r>
            <a:endParaRPr lang="en-US" sz="1000" dirty="0"/>
          </a:p>
        </p:txBody>
      </p:sp>
      <p:sp>
        <p:nvSpPr>
          <p:cNvPr id="22" name="Shape 20"/>
          <p:cNvSpPr/>
          <p:nvPr/>
        </p:nvSpPr>
        <p:spPr>
          <a:xfrm>
            <a:off x="3246120" y="2414016"/>
            <a:ext cx="1492301" cy="310896"/>
          </a:xfrm>
          <a:prstGeom prst="roundRect">
            <a:avLst>
              <a:gd name="adj" fmla="val 23529"/>
            </a:avLst>
          </a:prstGeom>
          <a:solidFill>
            <a:srgbClr val="E8F4F8"/>
          </a:solidFill>
          <a:ln w="12700">
            <a:solidFill>
              <a:srgbClr val="00B4D8"/>
            </a:solidFill>
            <a:prstDash val="solid"/>
          </a:ln>
        </p:spPr>
      </p:sp>
      <p:sp>
        <p:nvSpPr>
          <p:cNvPr id="23" name="Text 21"/>
          <p:cNvSpPr/>
          <p:nvPr/>
        </p:nvSpPr>
        <p:spPr>
          <a:xfrm>
            <a:off x="3246120" y="2414016"/>
            <a:ext cx="1492301" cy="310896"/>
          </a:xfrm>
          <a:prstGeom prst="rect">
            <a:avLst/>
          </a:prstGeom>
          <a:noFill/>
          <a:ln/>
        </p:spPr>
        <p:txBody>
          <a:bodyPr wrap="square" lIns="0" tIns="0" rIns="0" bIns="0" rtlCol="0" anchor="ctr"/>
          <a:lstStyle/>
          <a:p>
            <a:pPr algn="ctr" indent="0" marL="0">
              <a:buNone/>
            </a:pPr>
            <a:r>
              <a:rPr lang="en-US" sz="1000" b="1" dirty="0">
                <a:solidFill>
                  <a:srgbClr val="0D6E8A"/>
                </a:solidFill>
              </a:rPr>
              <a:t>Liberal Alliance</a:t>
            </a:r>
            <a:endParaRPr lang="en-US" sz="1000" dirty="0"/>
          </a:p>
        </p:txBody>
      </p:sp>
      <p:sp>
        <p:nvSpPr>
          <p:cNvPr id="24" name="Text 22"/>
          <p:cNvSpPr/>
          <p:nvPr/>
        </p:nvSpPr>
        <p:spPr>
          <a:xfrm>
            <a:off x="3246120" y="3063240"/>
            <a:ext cx="3200400" cy="274320"/>
          </a:xfrm>
          <a:prstGeom prst="rect">
            <a:avLst/>
          </a:prstGeom>
          <a:noFill/>
          <a:ln/>
        </p:spPr>
        <p:txBody>
          <a:bodyPr wrap="square" lIns="0" tIns="0" rIns="0" bIns="0" rtlCol="0" anchor="ctr"/>
          <a:lstStyle/>
          <a:p>
            <a:pPr indent="0" marL="0">
              <a:buNone/>
            </a:pPr>
            <a:r>
              <a:rPr lang="en-US" sz="900" b="1" spc="400" kern="0" dirty="0">
                <a:solidFill>
                  <a:srgbClr val="64748B"/>
                </a:solidFill>
              </a:rPr>
              <a:t>MEST AKTIVE KILDER</a:t>
            </a:r>
            <a:endParaRPr lang="en-US" sz="900" dirty="0"/>
          </a:p>
        </p:txBody>
      </p:sp>
      <p:sp>
        <p:nvSpPr>
          <p:cNvPr id="25" name="Shape 23"/>
          <p:cNvSpPr/>
          <p:nvPr/>
        </p:nvSpPr>
        <p:spPr>
          <a:xfrm>
            <a:off x="3246120" y="3438144"/>
            <a:ext cx="857250" cy="201168"/>
          </a:xfrm>
          <a:prstGeom prst="rect">
            <a:avLst/>
          </a:prstGeom>
          <a:solidFill>
            <a:srgbClr val="0D6E8A"/>
          </a:solidFill>
          <a:ln w="12700">
            <a:solidFill>
              <a:srgbClr val="0D6E8A"/>
            </a:solidFill>
            <a:prstDash val="solid"/>
          </a:ln>
        </p:spPr>
      </p:sp>
      <p:sp>
        <p:nvSpPr>
          <p:cNvPr id="26" name="Text 24"/>
          <p:cNvSpPr/>
          <p:nvPr/>
        </p:nvSpPr>
        <p:spPr>
          <a:xfrm>
            <a:off x="4213098" y="3401568"/>
            <a:ext cx="2560320" cy="274320"/>
          </a:xfrm>
          <a:prstGeom prst="rect">
            <a:avLst/>
          </a:prstGeom>
          <a:noFill/>
          <a:ln/>
        </p:spPr>
        <p:txBody>
          <a:bodyPr wrap="square" lIns="0" tIns="0" rIns="0" bIns="0" rtlCol="0" anchor="ctr"/>
          <a:lstStyle/>
          <a:p>
            <a:pPr indent="0" marL="0">
              <a:buNone/>
            </a:pPr>
            <a:r>
              <a:rPr lang="en-US" sz="1000" dirty="0">
                <a:solidFill>
                  <a:srgbClr val="1E293B"/>
                </a:solidFill>
              </a:rPr>
              <a:t>Politiken (3)</a:t>
            </a:r>
            <a:endParaRPr lang="en-US" sz="1000" dirty="0"/>
          </a:p>
        </p:txBody>
      </p:sp>
      <p:sp>
        <p:nvSpPr>
          <p:cNvPr id="27" name="Shape 25"/>
          <p:cNvSpPr/>
          <p:nvPr/>
        </p:nvSpPr>
        <p:spPr>
          <a:xfrm>
            <a:off x="3246120" y="3822192"/>
            <a:ext cx="571500" cy="201168"/>
          </a:xfrm>
          <a:prstGeom prst="rect">
            <a:avLst/>
          </a:prstGeom>
          <a:solidFill>
            <a:srgbClr val="1A8FAD"/>
          </a:solidFill>
          <a:ln w="12700">
            <a:solidFill>
              <a:srgbClr val="1A8FAD"/>
            </a:solidFill>
            <a:prstDash val="solid"/>
          </a:ln>
        </p:spPr>
      </p:sp>
      <p:sp>
        <p:nvSpPr>
          <p:cNvPr id="28" name="Text 26"/>
          <p:cNvSpPr/>
          <p:nvPr/>
        </p:nvSpPr>
        <p:spPr>
          <a:xfrm>
            <a:off x="3927348" y="3785616"/>
            <a:ext cx="2560320" cy="274320"/>
          </a:xfrm>
          <a:prstGeom prst="rect">
            <a:avLst/>
          </a:prstGeom>
          <a:noFill/>
          <a:ln/>
        </p:spPr>
        <p:txBody>
          <a:bodyPr wrap="square" lIns="0" tIns="0" rIns="0" bIns="0" rtlCol="0" anchor="ctr"/>
          <a:lstStyle/>
          <a:p>
            <a:pPr indent="0" marL="0">
              <a:buNone/>
            </a:pPr>
            <a:r>
              <a:rPr lang="en-US" sz="1000" dirty="0">
                <a:solidFill>
                  <a:srgbClr val="1E293B"/>
                </a:solidFill>
              </a:rPr>
              <a:t>The Nordic Ticker - Paywall- (2)</a:t>
            </a:r>
            <a:endParaRPr lang="en-US" sz="1000" dirty="0"/>
          </a:p>
        </p:txBody>
      </p:sp>
      <p:sp>
        <p:nvSpPr>
          <p:cNvPr id="29" name="Shape 27"/>
          <p:cNvSpPr/>
          <p:nvPr/>
        </p:nvSpPr>
        <p:spPr>
          <a:xfrm>
            <a:off x="3246120" y="4206240"/>
            <a:ext cx="285750" cy="201168"/>
          </a:xfrm>
          <a:prstGeom prst="rect">
            <a:avLst/>
          </a:prstGeom>
          <a:solidFill>
            <a:srgbClr val="2BAFD0"/>
          </a:solidFill>
          <a:ln w="12700">
            <a:solidFill>
              <a:srgbClr val="2BAFD0"/>
            </a:solidFill>
            <a:prstDash val="solid"/>
          </a:ln>
        </p:spPr>
      </p:sp>
      <p:sp>
        <p:nvSpPr>
          <p:cNvPr id="30" name="Text 28"/>
          <p:cNvSpPr/>
          <p:nvPr/>
        </p:nvSpPr>
        <p:spPr>
          <a:xfrm>
            <a:off x="3641598" y="4169664"/>
            <a:ext cx="2560320" cy="274320"/>
          </a:xfrm>
          <a:prstGeom prst="rect">
            <a:avLst/>
          </a:prstGeom>
          <a:noFill/>
          <a:ln/>
        </p:spPr>
        <p:txBody>
          <a:bodyPr wrap="square" lIns="0" tIns="0" rIns="0" bIns="0" rtlCol="0" anchor="ctr"/>
          <a:lstStyle/>
          <a:p>
            <a:pPr indent="0" marL="0">
              <a:buNone/>
            </a:pPr>
            <a:r>
              <a:rPr lang="en-US" sz="1000" dirty="0">
                <a:solidFill>
                  <a:srgbClr val="1E293B"/>
                </a:solidFill>
              </a:rPr>
              <a:t>Jens Anton Tingstrøm (1)</a:t>
            </a:r>
            <a:endParaRPr lang="en-US" sz="1000" dirty="0"/>
          </a:p>
        </p:txBody>
      </p:sp>
      <p:sp>
        <p:nvSpPr>
          <p:cNvPr id="31" name="Shape 29"/>
          <p:cNvSpPr/>
          <p:nvPr/>
        </p:nvSpPr>
        <p:spPr>
          <a:xfrm>
            <a:off x="3246120" y="4590288"/>
            <a:ext cx="285750" cy="201168"/>
          </a:xfrm>
          <a:prstGeom prst="rect">
            <a:avLst/>
          </a:prstGeom>
          <a:solidFill>
            <a:srgbClr val="5CCDE8"/>
          </a:solidFill>
          <a:ln w="12700">
            <a:solidFill>
              <a:srgbClr val="5CCDE8"/>
            </a:solidFill>
            <a:prstDash val="solid"/>
          </a:ln>
        </p:spPr>
      </p:sp>
      <p:sp>
        <p:nvSpPr>
          <p:cNvPr id="32" name="Text 30"/>
          <p:cNvSpPr/>
          <p:nvPr/>
        </p:nvSpPr>
        <p:spPr>
          <a:xfrm>
            <a:off x="3641598" y="4553712"/>
            <a:ext cx="2560320" cy="274320"/>
          </a:xfrm>
          <a:prstGeom prst="rect">
            <a:avLst/>
          </a:prstGeom>
          <a:noFill/>
          <a:ln/>
        </p:spPr>
        <p:txBody>
          <a:bodyPr wrap="square" lIns="0" tIns="0" rIns="0" bIns="0" rtlCol="0" anchor="ctr"/>
          <a:lstStyle/>
          <a:p>
            <a:pPr indent="0" marL="0">
              <a:buNone/>
            </a:pPr>
            <a:r>
              <a:rPr lang="en-US" sz="1000" dirty="0">
                <a:solidFill>
                  <a:srgbClr val="1E293B"/>
                </a:solidFill>
              </a:rPr>
              <a:t>Torben Rose (1)</a:t>
            </a:r>
            <a:endParaRPr lang="en-US" sz="1000" dirty="0"/>
          </a:p>
        </p:txBody>
      </p:sp>
      <p:sp>
        <p:nvSpPr>
          <p:cNvPr id="33" name="Text 31"/>
          <p:cNvSpPr/>
          <p:nvPr/>
        </p:nvSpPr>
        <p:spPr>
          <a:xfrm>
            <a:off x="6492240" y="3063240"/>
            <a:ext cx="2468880" cy="274320"/>
          </a:xfrm>
          <a:prstGeom prst="rect">
            <a:avLst/>
          </a:prstGeom>
          <a:noFill/>
          <a:ln/>
        </p:spPr>
        <p:txBody>
          <a:bodyPr wrap="square" lIns="0" tIns="0" rIns="0" bIns="0" rtlCol="0" anchor="ctr"/>
          <a:lstStyle/>
          <a:p>
            <a:pPr indent="0" marL="0">
              <a:buNone/>
            </a:pPr>
            <a:r>
              <a:rPr lang="en-US" sz="900" b="1" spc="400" kern="0" dirty="0">
                <a:solidFill>
                  <a:srgbClr val="64748B"/>
                </a:solidFill>
              </a:rPr>
              <a:t>KILDETYPER</a:t>
            </a:r>
            <a:endParaRPr lang="en-US" sz="900" dirty="0"/>
          </a:p>
        </p:txBody>
      </p:sp>
      <p:sp>
        <p:nvSpPr>
          <p:cNvPr id="34" name="Text 32"/>
          <p:cNvSpPr/>
          <p:nvPr/>
        </p:nvSpPr>
        <p:spPr>
          <a:xfrm>
            <a:off x="6492240" y="3392424"/>
            <a:ext cx="1554480" cy="274320"/>
          </a:xfrm>
          <a:prstGeom prst="rect">
            <a:avLst/>
          </a:prstGeom>
          <a:noFill/>
          <a:ln/>
        </p:spPr>
        <p:txBody>
          <a:bodyPr wrap="square" lIns="0" tIns="0" rIns="0" bIns="0" rtlCol="0" anchor="ctr"/>
          <a:lstStyle/>
          <a:p>
            <a:pPr indent="0" marL="0">
              <a:buNone/>
            </a:pPr>
            <a:r>
              <a:rPr lang="en-US" sz="1000" dirty="0">
                <a:solidFill>
                  <a:srgbClr val="1E293B"/>
                </a:solidFill>
              </a:rPr>
              <a:t>Bluesky</a:t>
            </a:r>
            <a:endParaRPr lang="en-US" sz="1000" dirty="0"/>
          </a:p>
        </p:txBody>
      </p:sp>
      <p:sp>
        <p:nvSpPr>
          <p:cNvPr id="35" name="Text 33"/>
          <p:cNvSpPr/>
          <p:nvPr/>
        </p:nvSpPr>
        <p:spPr>
          <a:xfrm>
            <a:off x="8092440" y="3392424"/>
            <a:ext cx="640080" cy="274320"/>
          </a:xfrm>
          <a:prstGeom prst="rect">
            <a:avLst/>
          </a:prstGeom>
          <a:noFill/>
          <a:ln/>
        </p:spPr>
        <p:txBody>
          <a:bodyPr wrap="square" lIns="0" tIns="0" rIns="0" bIns="0" rtlCol="0" anchor="ctr"/>
          <a:lstStyle/>
          <a:p>
            <a:pPr algn="r" indent="0" marL="0">
              <a:buNone/>
            </a:pPr>
            <a:r>
              <a:rPr lang="en-US" sz="1000" b="1" dirty="0">
                <a:solidFill>
                  <a:srgbClr val="0D6E8A"/>
                </a:solidFill>
              </a:rPr>
              <a:t>8</a:t>
            </a:r>
            <a:endParaRPr lang="en-US" sz="1000" dirty="0"/>
          </a:p>
        </p:txBody>
      </p:sp>
      <p:sp>
        <p:nvSpPr>
          <p:cNvPr id="36" name="Text 34"/>
          <p:cNvSpPr/>
          <p:nvPr/>
        </p:nvSpPr>
        <p:spPr>
          <a:xfrm>
            <a:off x="3246120" y="4846320"/>
            <a:ext cx="5486400" cy="228600"/>
          </a:xfrm>
          <a:prstGeom prst="rect">
            <a:avLst/>
          </a:prstGeom>
          <a:noFill/>
          <a:ln/>
        </p:spPr>
        <p:txBody>
          <a:bodyPr wrap="square" lIns="0" tIns="0" rIns="0" bIns="0" rtlCol="0" anchor="ctr"/>
          <a:lstStyle/>
          <a:p>
            <a:pPr indent="0" marL="0">
              <a:buNone/>
            </a:pPr>
            <a:r>
              <a:rPr lang="en-US" sz="800" dirty="0">
                <a:solidFill>
                  <a:srgbClr val="BBBBBB"/>
                </a:solidFill>
              </a:rPr>
              <a:t>Overskrift.dk – Medieovervågning</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3017520" cy="5143500"/>
          </a:xfrm>
          <a:prstGeom prst="rect">
            <a:avLst/>
          </a:prstGeom>
          <a:solidFill>
            <a:srgbClr val="0A1628"/>
          </a:solidFill>
          <a:ln w="12700">
            <a:solidFill>
              <a:srgbClr val="0A1628"/>
            </a:solidFill>
            <a:prstDash val="solid"/>
          </a:ln>
        </p:spPr>
      </p:sp>
      <p:sp>
        <p:nvSpPr>
          <p:cNvPr id="3" name="Shape 1"/>
          <p:cNvSpPr/>
          <p:nvPr/>
        </p:nvSpPr>
        <p:spPr>
          <a:xfrm>
            <a:off x="0" y="0"/>
            <a:ext cx="320040" cy="5143500"/>
          </a:xfrm>
          <a:prstGeom prst="rect">
            <a:avLst/>
          </a:prstGeom>
          <a:solidFill>
            <a:srgbClr val="00B4D8"/>
          </a:solidFill>
          <a:ln w="12700">
            <a:solidFill>
              <a:srgbClr val="00B4D8"/>
            </a:solidFill>
            <a:prstDash val="solid"/>
          </a:ln>
        </p:spPr>
      </p:sp>
      <p:sp>
        <p:nvSpPr>
          <p:cNvPr id="4" name="Shape 2"/>
          <p:cNvSpPr/>
          <p:nvPr/>
        </p:nvSpPr>
        <p:spPr>
          <a:xfrm>
            <a:off x="1097280" y="256032"/>
            <a:ext cx="822960" cy="822960"/>
          </a:xfrm>
          <a:prstGeom prst="ellipse">
            <a:avLst/>
          </a:prstGeom>
          <a:solidFill>
            <a:srgbClr val="00B4D8"/>
          </a:solidFill>
          <a:ln w="12700">
            <a:solidFill>
              <a:srgbClr val="00B4D8"/>
            </a:solidFill>
            <a:prstDash val="solid"/>
          </a:ln>
        </p:spPr>
      </p:sp>
      <p:sp>
        <p:nvSpPr>
          <p:cNvPr id="5" name="Text 3"/>
          <p:cNvSpPr/>
          <p:nvPr/>
        </p:nvSpPr>
        <p:spPr>
          <a:xfrm>
            <a:off x="1097280" y="256032"/>
            <a:ext cx="822960" cy="822960"/>
          </a:xfrm>
          <a:prstGeom prst="rect">
            <a:avLst/>
          </a:prstGeom>
          <a:noFill/>
          <a:ln/>
        </p:spPr>
        <p:txBody>
          <a:bodyPr wrap="square" lIns="0" tIns="0" rIns="0" bIns="0" rtlCol="0" anchor="ctr"/>
          <a:lstStyle/>
          <a:p>
            <a:pPr algn="ctr" indent="0" marL="0">
              <a:buNone/>
            </a:pPr>
            <a:r>
              <a:rPr lang="en-US" sz="2000" b="1" dirty="0">
                <a:solidFill>
                  <a:srgbClr val="0A1628"/>
                </a:solidFill>
              </a:rPr>
              <a:t>4</a:t>
            </a:r>
            <a:endParaRPr lang="en-US" sz="2000" dirty="0"/>
          </a:p>
        </p:txBody>
      </p:sp>
      <p:sp>
        <p:nvSpPr>
          <p:cNvPr id="6" name="Text 4"/>
          <p:cNvSpPr/>
          <p:nvPr/>
        </p:nvSpPr>
        <p:spPr>
          <a:xfrm>
            <a:off x="411480" y="1188720"/>
            <a:ext cx="2514600" cy="1005840"/>
          </a:xfrm>
          <a:prstGeom prst="rect">
            <a:avLst/>
          </a:prstGeom>
          <a:noFill/>
          <a:ln/>
        </p:spPr>
        <p:txBody>
          <a:bodyPr wrap="square" lIns="0" tIns="0" rIns="0" bIns="0" rtlCol="0" anchor="ctr"/>
          <a:lstStyle/>
          <a:p>
            <a:pPr algn="ctr" indent="0" marL="0">
              <a:buNone/>
            </a:pPr>
            <a:r>
              <a:rPr lang="en-US" sz="1800" b="1" dirty="0">
                <a:solidFill>
                  <a:srgbClr val="FFFFFF"/>
                </a:solidFill>
              </a:rPr>
              <a:t>Dyrevelfærd &amp; landbrug</a:t>
            </a:r>
            <a:endParaRPr lang="en-US" sz="1800" dirty="0"/>
          </a:p>
        </p:txBody>
      </p:sp>
      <p:sp>
        <p:nvSpPr>
          <p:cNvPr id="7" name="Text 5"/>
          <p:cNvSpPr/>
          <p:nvPr/>
        </p:nvSpPr>
        <p:spPr>
          <a:xfrm>
            <a:off x="411480" y="2286000"/>
            <a:ext cx="2514600" cy="640080"/>
          </a:xfrm>
          <a:prstGeom prst="rect">
            <a:avLst/>
          </a:prstGeom>
          <a:noFill/>
          <a:ln/>
        </p:spPr>
        <p:txBody>
          <a:bodyPr wrap="square" lIns="0" tIns="0" rIns="0" bIns="0" rtlCol="0" anchor="ctr"/>
          <a:lstStyle/>
          <a:p>
            <a:pPr algn="ctr" indent="0" marL="0">
              <a:buNone/>
            </a:pPr>
            <a:r>
              <a:rPr lang="en-US" sz="1100" i="1" dirty="0">
                <a:solidFill>
                  <a:srgbClr val="00B4D8"/>
                </a:solidFill>
              </a:rPr>
              <a:t>Svinebrug, halal og miljø</a:t>
            </a:r>
            <a:endParaRPr lang="en-US" sz="1100" dirty="0"/>
          </a:p>
        </p:txBody>
      </p:sp>
      <p:sp>
        <p:nvSpPr>
          <p:cNvPr id="8" name="Text 6"/>
          <p:cNvSpPr/>
          <p:nvPr/>
        </p:nvSpPr>
        <p:spPr>
          <a:xfrm>
            <a:off x="548640" y="3063240"/>
            <a:ext cx="1920240" cy="502920"/>
          </a:xfrm>
          <a:prstGeom prst="rect">
            <a:avLst/>
          </a:prstGeom>
          <a:solidFill>
            <a:srgbClr val="00B4D8"/>
          </a:solidFill>
          <a:ln/>
        </p:spPr>
        <p:txBody>
          <a:bodyPr wrap="square" lIns="0" tIns="0" rIns="0" bIns="0" rtlCol="0" anchor="ctr"/>
          <a:lstStyle/>
          <a:p>
            <a:pPr algn="ctr" indent="0" marL="0">
              <a:buNone/>
            </a:pPr>
            <a:r>
              <a:rPr lang="en-US" sz="1400" b="1" dirty="0">
                <a:solidFill>
                  <a:srgbClr val="0A1628"/>
                </a:solidFill>
              </a:rPr>
              <a:t>3 omtaler</a:t>
            </a:r>
            <a:endParaRPr lang="en-US" sz="1400" dirty="0"/>
          </a:p>
        </p:txBody>
      </p:sp>
      <p:sp>
        <p:nvSpPr>
          <p:cNvPr id="9" name="Text 7"/>
          <p:cNvSpPr/>
          <p:nvPr/>
        </p:nvSpPr>
        <p:spPr>
          <a:xfrm>
            <a:off x="3246120" y="164592"/>
            <a:ext cx="5669280" cy="320040"/>
          </a:xfrm>
          <a:prstGeom prst="rect">
            <a:avLst/>
          </a:prstGeom>
          <a:noFill/>
          <a:ln/>
        </p:spPr>
        <p:txBody>
          <a:bodyPr wrap="square" lIns="0" tIns="0" rIns="0" bIns="0" rtlCol="0" anchor="ctr"/>
          <a:lstStyle/>
          <a:p>
            <a:pPr indent="0" marL="0">
              <a:buNone/>
            </a:pPr>
            <a:r>
              <a:rPr lang="en-US" sz="900" b="1" spc="400" kern="0" dirty="0">
                <a:solidFill>
                  <a:srgbClr val="00B4D8"/>
                </a:solidFill>
              </a:rPr>
              <a:t>OPSUMMERING</a:t>
            </a:r>
            <a:endParaRPr lang="en-US" sz="900" dirty="0"/>
          </a:p>
        </p:txBody>
      </p:sp>
      <p:sp>
        <p:nvSpPr>
          <p:cNvPr id="10" name="Text 8"/>
          <p:cNvSpPr/>
          <p:nvPr/>
        </p:nvSpPr>
        <p:spPr>
          <a:xfrm>
            <a:off x="3246120" y="502920"/>
            <a:ext cx="5669280" cy="1051560"/>
          </a:xfrm>
          <a:prstGeom prst="rect">
            <a:avLst/>
          </a:prstGeom>
          <a:noFill/>
          <a:ln/>
        </p:spPr>
        <p:txBody>
          <a:bodyPr wrap="square" lIns="0" tIns="0" rIns="0" bIns="0" rtlCol="0" anchor="ctr"/>
          <a:lstStyle/>
          <a:p>
            <a:pPr indent="0" marL="0">
              <a:buNone/>
            </a:pPr>
            <a:r>
              <a:rPr lang="en-US" sz="1150" dirty="0">
                <a:solidFill>
                  <a:srgbClr val="1E293B"/>
                </a:solidFill>
              </a:rPr>
              <a:t>Dyrevelfærd er et konkret valgkampsemne. Debatten kombinerer Venstres øgede krav til svineproducenter, Pernille Vermunds personlige halal-forbrug og bredere bekymringer om vandmiljø ved griseproduktion.</a:t>
            </a:r>
            <a:endParaRPr lang="en-US" sz="1150" dirty="0"/>
          </a:p>
        </p:txBody>
      </p:sp>
      <p:sp>
        <p:nvSpPr>
          <p:cNvPr id="11" name="Text 9"/>
          <p:cNvSpPr/>
          <p:nvPr/>
        </p:nvSpPr>
        <p:spPr>
          <a:xfrm>
            <a:off x="3246120" y="1664208"/>
            <a:ext cx="5669280" cy="292608"/>
          </a:xfrm>
          <a:prstGeom prst="rect">
            <a:avLst/>
          </a:prstGeom>
          <a:noFill/>
          <a:ln/>
        </p:spPr>
        <p:txBody>
          <a:bodyPr wrap="square" lIns="0" tIns="0" rIns="0" bIns="0" rtlCol="0" anchor="ctr"/>
          <a:lstStyle/>
          <a:p>
            <a:pPr indent="0" marL="0">
              <a:buNone/>
            </a:pPr>
            <a:r>
              <a:rPr lang="en-US" sz="900" b="1" spc="400" kern="0" dirty="0">
                <a:solidFill>
                  <a:srgbClr val="64748B"/>
                </a:solidFill>
              </a:rPr>
              <a:t>NØGLEORD</a:t>
            </a:r>
            <a:endParaRPr lang="en-US" sz="900" dirty="0"/>
          </a:p>
        </p:txBody>
      </p:sp>
      <p:sp>
        <p:nvSpPr>
          <p:cNvPr id="12" name="Shape 10"/>
          <p:cNvSpPr/>
          <p:nvPr/>
        </p:nvSpPr>
        <p:spPr>
          <a:xfrm>
            <a:off x="3246120" y="1993392"/>
            <a:ext cx="1117397" cy="310896"/>
          </a:xfrm>
          <a:prstGeom prst="roundRect">
            <a:avLst>
              <a:gd name="adj" fmla="val 23529"/>
            </a:avLst>
          </a:prstGeom>
          <a:solidFill>
            <a:srgbClr val="E8F4F8"/>
          </a:solidFill>
          <a:ln w="12700">
            <a:solidFill>
              <a:srgbClr val="00B4D8"/>
            </a:solidFill>
            <a:prstDash val="solid"/>
          </a:ln>
        </p:spPr>
      </p:sp>
      <p:sp>
        <p:nvSpPr>
          <p:cNvPr id="13" name="Text 11"/>
          <p:cNvSpPr/>
          <p:nvPr/>
        </p:nvSpPr>
        <p:spPr>
          <a:xfrm>
            <a:off x="3246120" y="1993392"/>
            <a:ext cx="1117397" cy="310896"/>
          </a:xfrm>
          <a:prstGeom prst="rect">
            <a:avLst/>
          </a:prstGeom>
          <a:noFill/>
          <a:ln/>
        </p:spPr>
        <p:txBody>
          <a:bodyPr wrap="square" lIns="0" tIns="0" rIns="0" bIns="0" rtlCol="0" anchor="ctr"/>
          <a:lstStyle/>
          <a:p>
            <a:pPr algn="ctr" indent="0" marL="0">
              <a:buNone/>
            </a:pPr>
            <a:r>
              <a:rPr lang="en-US" sz="1000" b="1" dirty="0">
                <a:solidFill>
                  <a:srgbClr val="0D6E8A"/>
                </a:solidFill>
              </a:rPr>
              <a:t>Dyrevelfærd</a:t>
            </a:r>
            <a:endParaRPr lang="en-US" sz="1000" dirty="0"/>
          </a:p>
        </p:txBody>
      </p:sp>
      <p:sp>
        <p:nvSpPr>
          <p:cNvPr id="14" name="Shape 12"/>
          <p:cNvSpPr/>
          <p:nvPr/>
        </p:nvSpPr>
        <p:spPr>
          <a:xfrm>
            <a:off x="4464101" y="1993392"/>
            <a:ext cx="967435" cy="310896"/>
          </a:xfrm>
          <a:prstGeom prst="roundRect">
            <a:avLst>
              <a:gd name="adj" fmla="val 23529"/>
            </a:avLst>
          </a:prstGeom>
          <a:solidFill>
            <a:srgbClr val="E8F4F8"/>
          </a:solidFill>
          <a:ln w="12700">
            <a:solidFill>
              <a:srgbClr val="00B4D8"/>
            </a:solidFill>
            <a:prstDash val="solid"/>
          </a:ln>
        </p:spPr>
      </p:sp>
      <p:sp>
        <p:nvSpPr>
          <p:cNvPr id="15" name="Text 13"/>
          <p:cNvSpPr/>
          <p:nvPr/>
        </p:nvSpPr>
        <p:spPr>
          <a:xfrm>
            <a:off x="4464101" y="1993392"/>
            <a:ext cx="967435" cy="310896"/>
          </a:xfrm>
          <a:prstGeom prst="rect">
            <a:avLst/>
          </a:prstGeom>
          <a:noFill/>
          <a:ln/>
        </p:spPr>
        <p:txBody>
          <a:bodyPr wrap="square" lIns="0" tIns="0" rIns="0" bIns="0" rtlCol="0" anchor="ctr"/>
          <a:lstStyle/>
          <a:p>
            <a:pPr algn="ctr" indent="0" marL="0">
              <a:buNone/>
            </a:pPr>
            <a:r>
              <a:rPr lang="en-US" sz="1000" b="1" dirty="0">
                <a:solidFill>
                  <a:srgbClr val="0D6E8A"/>
                </a:solidFill>
              </a:rPr>
              <a:t>Svinebrug</a:t>
            </a:r>
            <a:endParaRPr lang="en-US" sz="1000" dirty="0"/>
          </a:p>
        </p:txBody>
      </p:sp>
      <p:sp>
        <p:nvSpPr>
          <p:cNvPr id="16" name="Shape 14"/>
          <p:cNvSpPr/>
          <p:nvPr/>
        </p:nvSpPr>
        <p:spPr>
          <a:xfrm>
            <a:off x="5532120" y="1993392"/>
            <a:ext cx="667512" cy="310896"/>
          </a:xfrm>
          <a:prstGeom prst="roundRect">
            <a:avLst>
              <a:gd name="adj" fmla="val 23529"/>
            </a:avLst>
          </a:prstGeom>
          <a:solidFill>
            <a:srgbClr val="E8F4F8"/>
          </a:solidFill>
          <a:ln w="12700">
            <a:solidFill>
              <a:srgbClr val="00B4D8"/>
            </a:solidFill>
            <a:prstDash val="solid"/>
          </a:ln>
        </p:spPr>
      </p:sp>
      <p:sp>
        <p:nvSpPr>
          <p:cNvPr id="17" name="Text 15"/>
          <p:cNvSpPr/>
          <p:nvPr/>
        </p:nvSpPr>
        <p:spPr>
          <a:xfrm>
            <a:off x="5532120" y="1993392"/>
            <a:ext cx="667512" cy="310896"/>
          </a:xfrm>
          <a:prstGeom prst="rect">
            <a:avLst/>
          </a:prstGeom>
          <a:noFill/>
          <a:ln/>
        </p:spPr>
        <p:txBody>
          <a:bodyPr wrap="square" lIns="0" tIns="0" rIns="0" bIns="0" rtlCol="0" anchor="ctr"/>
          <a:lstStyle/>
          <a:p>
            <a:pPr algn="ctr" indent="0" marL="0">
              <a:buNone/>
            </a:pPr>
            <a:r>
              <a:rPr lang="en-US" sz="1000" b="1" dirty="0">
                <a:solidFill>
                  <a:srgbClr val="0D6E8A"/>
                </a:solidFill>
              </a:rPr>
              <a:t>Halal</a:t>
            </a:r>
            <a:endParaRPr lang="en-US" sz="1000" dirty="0"/>
          </a:p>
        </p:txBody>
      </p:sp>
      <p:sp>
        <p:nvSpPr>
          <p:cNvPr id="18" name="Shape 16"/>
          <p:cNvSpPr/>
          <p:nvPr/>
        </p:nvSpPr>
        <p:spPr>
          <a:xfrm>
            <a:off x="6300216" y="1993392"/>
            <a:ext cx="892454" cy="310896"/>
          </a:xfrm>
          <a:prstGeom prst="roundRect">
            <a:avLst>
              <a:gd name="adj" fmla="val 23529"/>
            </a:avLst>
          </a:prstGeom>
          <a:solidFill>
            <a:srgbClr val="E8F4F8"/>
          </a:solidFill>
          <a:ln w="12700">
            <a:solidFill>
              <a:srgbClr val="00B4D8"/>
            </a:solidFill>
            <a:prstDash val="solid"/>
          </a:ln>
        </p:spPr>
      </p:sp>
      <p:sp>
        <p:nvSpPr>
          <p:cNvPr id="19" name="Text 17"/>
          <p:cNvSpPr/>
          <p:nvPr/>
        </p:nvSpPr>
        <p:spPr>
          <a:xfrm>
            <a:off x="6300216" y="1993392"/>
            <a:ext cx="892454" cy="310896"/>
          </a:xfrm>
          <a:prstGeom prst="rect">
            <a:avLst/>
          </a:prstGeom>
          <a:noFill/>
          <a:ln/>
        </p:spPr>
        <p:txBody>
          <a:bodyPr wrap="square" lIns="0" tIns="0" rIns="0" bIns="0" rtlCol="0" anchor="ctr"/>
          <a:lstStyle/>
          <a:p>
            <a:pPr algn="ctr" indent="0" marL="0">
              <a:buNone/>
            </a:pPr>
            <a:r>
              <a:rPr lang="en-US" sz="1000" b="1" dirty="0">
                <a:solidFill>
                  <a:srgbClr val="0D6E8A"/>
                </a:solidFill>
              </a:rPr>
              <a:t>Shawarma</a:t>
            </a:r>
            <a:endParaRPr lang="en-US" sz="1000" dirty="0"/>
          </a:p>
        </p:txBody>
      </p:sp>
      <p:sp>
        <p:nvSpPr>
          <p:cNvPr id="20" name="Shape 18"/>
          <p:cNvSpPr/>
          <p:nvPr/>
        </p:nvSpPr>
        <p:spPr>
          <a:xfrm>
            <a:off x="7293254" y="1993392"/>
            <a:ext cx="817474" cy="310896"/>
          </a:xfrm>
          <a:prstGeom prst="roundRect">
            <a:avLst>
              <a:gd name="adj" fmla="val 23529"/>
            </a:avLst>
          </a:prstGeom>
          <a:solidFill>
            <a:srgbClr val="E8F4F8"/>
          </a:solidFill>
          <a:ln w="12700">
            <a:solidFill>
              <a:srgbClr val="00B4D8"/>
            </a:solidFill>
            <a:prstDash val="solid"/>
          </a:ln>
        </p:spPr>
      </p:sp>
      <p:sp>
        <p:nvSpPr>
          <p:cNvPr id="21" name="Text 19"/>
          <p:cNvSpPr/>
          <p:nvPr/>
        </p:nvSpPr>
        <p:spPr>
          <a:xfrm>
            <a:off x="7293254" y="1993392"/>
            <a:ext cx="817474" cy="310896"/>
          </a:xfrm>
          <a:prstGeom prst="rect">
            <a:avLst/>
          </a:prstGeom>
          <a:noFill/>
          <a:ln/>
        </p:spPr>
        <p:txBody>
          <a:bodyPr wrap="square" lIns="0" tIns="0" rIns="0" bIns="0" rtlCol="0" anchor="ctr"/>
          <a:lstStyle/>
          <a:p>
            <a:pPr algn="ctr" indent="0" marL="0">
              <a:buNone/>
            </a:pPr>
            <a:r>
              <a:rPr lang="en-US" sz="1000" b="1" dirty="0">
                <a:solidFill>
                  <a:srgbClr val="0D6E8A"/>
                </a:solidFill>
              </a:rPr>
              <a:t>Vermund</a:t>
            </a:r>
            <a:endParaRPr lang="en-US" sz="1000" dirty="0"/>
          </a:p>
        </p:txBody>
      </p:sp>
      <p:sp>
        <p:nvSpPr>
          <p:cNvPr id="22" name="Shape 20"/>
          <p:cNvSpPr/>
          <p:nvPr/>
        </p:nvSpPr>
        <p:spPr>
          <a:xfrm>
            <a:off x="3246120" y="2414016"/>
            <a:ext cx="967435" cy="310896"/>
          </a:xfrm>
          <a:prstGeom prst="roundRect">
            <a:avLst>
              <a:gd name="adj" fmla="val 23529"/>
            </a:avLst>
          </a:prstGeom>
          <a:solidFill>
            <a:srgbClr val="E8F4F8"/>
          </a:solidFill>
          <a:ln w="12700">
            <a:solidFill>
              <a:srgbClr val="00B4D8"/>
            </a:solidFill>
            <a:prstDash val="solid"/>
          </a:ln>
        </p:spPr>
      </p:sp>
      <p:sp>
        <p:nvSpPr>
          <p:cNvPr id="23" name="Text 21"/>
          <p:cNvSpPr/>
          <p:nvPr/>
        </p:nvSpPr>
        <p:spPr>
          <a:xfrm>
            <a:off x="3246120" y="2414016"/>
            <a:ext cx="967435" cy="310896"/>
          </a:xfrm>
          <a:prstGeom prst="rect">
            <a:avLst/>
          </a:prstGeom>
          <a:noFill/>
          <a:ln/>
        </p:spPr>
        <p:txBody>
          <a:bodyPr wrap="square" lIns="0" tIns="0" rIns="0" bIns="0" rtlCol="0" anchor="ctr"/>
          <a:lstStyle/>
          <a:p>
            <a:pPr algn="ctr" indent="0" marL="0">
              <a:buNone/>
            </a:pPr>
            <a:r>
              <a:rPr lang="en-US" sz="1000" b="1" dirty="0">
                <a:solidFill>
                  <a:srgbClr val="0D6E8A"/>
                </a:solidFill>
              </a:rPr>
              <a:t>Vandmiljø</a:t>
            </a:r>
            <a:endParaRPr lang="en-US" sz="1000" dirty="0"/>
          </a:p>
        </p:txBody>
      </p:sp>
      <p:sp>
        <p:nvSpPr>
          <p:cNvPr id="24" name="Text 22"/>
          <p:cNvSpPr/>
          <p:nvPr/>
        </p:nvSpPr>
        <p:spPr>
          <a:xfrm>
            <a:off x="3246120" y="3063240"/>
            <a:ext cx="3200400" cy="274320"/>
          </a:xfrm>
          <a:prstGeom prst="rect">
            <a:avLst/>
          </a:prstGeom>
          <a:noFill/>
          <a:ln/>
        </p:spPr>
        <p:txBody>
          <a:bodyPr wrap="square" lIns="0" tIns="0" rIns="0" bIns="0" rtlCol="0" anchor="ctr"/>
          <a:lstStyle/>
          <a:p>
            <a:pPr indent="0" marL="0">
              <a:buNone/>
            </a:pPr>
            <a:r>
              <a:rPr lang="en-US" sz="900" b="1" spc="400" kern="0" dirty="0">
                <a:solidFill>
                  <a:srgbClr val="64748B"/>
                </a:solidFill>
              </a:rPr>
              <a:t>MEST AKTIVE KILDER</a:t>
            </a:r>
            <a:endParaRPr lang="en-US" sz="900" dirty="0"/>
          </a:p>
        </p:txBody>
      </p:sp>
      <p:sp>
        <p:nvSpPr>
          <p:cNvPr id="25" name="Shape 23"/>
          <p:cNvSpPr/>
          <p:nvPr/>
        </p:nvSpPr>
        <p:spPr>
          <a:xfrm>
            <a:off x="3246120" y="3438144"/>
            <a:ext cx="762000" cy="201168"/>
          </a:xfrm>
          <a:prstGeom prst="rect">
            <a:avLst/>
          </a:prstGeom>
          <a:solidFill>
            <a:srgbClr val="0D6E8A"/>
          </a:solidFill>
          <a:ln w="12700">
            <a:solidFill>
              <a:srgbClr val="0D6E8A"/>
            </a:solidFill>
            <a:prstDash val="solid"/>
          </a:ln>
        </p:spPr>
      </p:sp>
      <p:sp>
        <p:nvSpPr>
          <p:cNvPr id="26" name="Text 24"/>
          <p:cNvSpPr/>
          <p:nvPr/>
        </p:nvSpPr>
        <p:spPr>
          <a:xfrm>
            <a:off x="4117848" y="3401568"/>
            <a:ext cx="2560320" cy="274320"/>
          </a:xfrm>
          <a:prstGeom prst="rect">
            <a:avLst/>
          </a:prstGeom>
          <a:noFill/>
          <a:ln/>
        </p:spPr>
        <p:txBody>
          <a:bodyPr wrap="square" lIns="0" tIns="0" rIns="0" bIns="0" rtlCol="0" anchor="ctr"/>
          <a:lstStyle/>
          <a:p>
            <a:pPr indent="0" marL="0">
              <a:buNone/>
            </a:pPr>
            <a:r>
              <a:rPr lang="en-US" sz="1000" dirty="0">
                <a:solidFill>
                  <a:srgbClr val="1E293B"/>
                </a:solidFill>
              </a:rPr>
              <a:t>Robust Borger 🍉 (1)</a:t>
            </a:r>
            <a:endParaRPr lang="en-US" sz="1000" dirty="0"/>
          </a:p>
        </p:txBody>
      </p:sp>
      <p:sp>
        <p:nvSpPr>
          <p:cNvPr id="27" name="Shape 25"/>
          <p:cNvSpPr/>
          <p:nvPr/>
        </p:nvSpPr>
        <p:spPr>
          <a:xfrm>
            <a:off x="3246120" y="3822192"/>
            <a:ext cx="762000" cy="201168"/>
          </a:xfrm>
          <a:prstGeom prst="rect">
            <a:avLst/>
          </a:prstGeom>
          <a:solidFill>
            <a:srgbClr val="1A8FAD"/>
          </a:solidFill>
          <a:ln w="12700">
            <a:solidFill>
              <a:srgbClr val="1A8FAD"/>
            </a:solidFill>
            <a:prstDash val="solid"/>
          </a:ln>
        </p:spPr>
      </p:sp>
      <p:sp>
        <p:nvSpPr>
          <p:cNvPr id="28" name="Text 26"/>
          <p:cNvSpPr/>
          <p:nvPr/>
        </p:nvSpPr>
        <p:spPr>
          <a:xfrm>
            <a:off x="4117848" y="3785616"/>
            <a:ext cx="2560320" cy="274320"/>
          </a:xfrm>
          <a:prstGeom prst="rect">
            <a:avLst/>
          </a:prstGeom>
          <a:noFill/>
          <a:ln/>
        </p:spPr>
        <p:txBody>
          <a:bodyPr wrap="square" lIns="0" tIns="0" rIns="0" bIns="0" rtlCol="0" anchor="ctr"/>
          <a:lstStyle/>
          <a:p>
            <a:pPr indent="0" marL="0">
              <a:buNone/>
            </a:pPr>
            <a:r>
              <a:rPr lang="en-US" sz="1000" dirty="0">
                <a:solidFill>
                  <a:srgbClr val="1E293B"/>
                </a:solidFill>
              </a:rPr>
              <a:t>Politiken (1)</a:t>
            </a:r>
            <a:endParaRPr lang="en-US" sz="1000" dirty="0"/>
          </a:p>
        </p:txBody>
      </p:sp>
      <p:sp>
        <p:nvSpPr>
          <p:cNvPr id="29" name="Shape 27"/>
          <p:cNvSpPr/>
          <p:nvPr/>
        </p:nvSpPr>
        <p:spPr>
          <a:xfrm>
            <a:off x="3246120" y="4206240"/>
            <a:ext cx="762000" cy="201168"/>
          </a:xfrm>
          <a:prstGeom prst="rect">
            <a:avLst/>
          </a:prstGeom>
          <a:solidFill>
            <a:srgbClr val="2BAFD0"/>
          </a:solidFill>
          <a:ln w="12700">
            <a:solidFill>
              <a:srgbClr val="2BAFD0"/>
            </a:solidFill>
            <a:prstDash val="solid"/>
          </a:ln>
        </p:spPr>
      </p:sp>
      <p:sp>
        <p:nvSpPr>
          <p:cNvPr id="30" name="Text 28"/>
          <p:cNvSpPr/>
          <p:nvPr/>
        </p:nvSpPr>
        <p:spPr>
          <a:xfrm>
            <a:off x="4117848" y="4169664"/>
            <a:ext cx="2560320" cy="274320"/>
          </a:xfrm>
          <a:prstGeom prst="rect">
            <a:avLst/>
          </a:prstGeom>
          <a:noFill/>
          <a:ln/>
        </p:spPr>
        <p:txBody>
          <a:bodyPr wrap="square" lIns="0" tIns="0" rIns="0" bIns="0" rtlCol="0" anchor="ctr"/>
          <a:lstStyle/>
          <a:p>
            <a:pPr indent="0" marL="0">
              <a:buNone/>
            </a:pPr>
            <a:r>
              <a:rPr lang="en-US" sz="1000" dirty="0">
                <a:solidFill>
                  <a:srgbClr val="1E293B"/>
                </a:solidFill>
              </a:rPr>
              <a:t>Michael Minter (1)</a:t>
            </a:r>
            <a:endParaRPr lang="en-US" sz="1000" dirty="0"/>
          </a:p>
        </p:txBody>
      </p:sp>
      <p:sp>
        <p:nvSpPr>
          <p:cNvPr id="31" name="Text 29"/>
          <p:cNvSpPr/>
          <p:nvPr/>
        </p:nvSpPr>
        <p:spPr>
          <a:xfrm>
            <a:off x="6492240" y="3063240"/>
            <a:ext cx="2468880" cy="274320"/>
          </a:xfrm>
          <a:prstGeom prst="rect">
            <a:avLst/>
          </a:prstGeom>
          <a:noFill/>
          <a:ln/>
        </p:spPr>
        <p:txBody>
          <a:bodyPr wrap="square" lIns="0" tIns="0" rIns="0" bIns="0" rtlCol="0" anchor="ctr"/>
          <a:lstStyle/>
          <a:p>
            <a:pPr indent="0" marL="0">
              <a:buNone/>
            </a:pPr>
            <a:r>
              <a:rPr lang="en-US" sz="900" b="1" spc="400" kern="0" dirty="0">
                <a:solidFill>
                  <a:srgbClr val="64748B"/>
                </a:solidFill>
              </a:rPr>
              <a:t>KILDETYPER</a:t>
            </a:r>
            <a:endParaRPr lang="en-US" sz="900" dirty="0"/>
          </a:p>
        </p:txBody>
      </p:sp>
      <p:sp>
        <p:nvSpPr>
          <p:cNvPr id="32" name="Text 30"/>
          <p:cNvSpPr/>
          <p:nvPr/>
        </p:nvSpPr>
        <p:spPr>
          <a:xfrm>
            <a:off x="6492240" y="3392424"/>
            <a:ext cx="1554480" cy="274320"/>
          </a:xfrm>
          <a:prstGeom prst="rect">
            <a:avLst/>
          </a:prstGeom>
          <a:noFill/>
          <a:ln/>
        </p:spPr>
        <p:txBody>
          <a:bodyPr wrap="square" lIns="0" tIns="0" rIns="0" bIns="0" rtlCol="0" anchor="ctr"/>
          <a:lstStyle/>
          <a:p>
            <a:pPr indent="0" marL="0">
              <a:buNone/>
            </a:pPr>
            <a:r>
              <a:rPr lang="en-US" sz="1000" dirty="0">
                <a:solidFill>
                  <a:srgbClr val="1E293B"/>
                </a:solidFill>
              </a:rPr>
              <a:t>Bluesky</a:t>
            </a:r>
            <a:endParaRPr lang="en-US" sz="1000" dirty="0"/>
          </a:p>
        </p:txBody>
      </p:sp>
      <p:sp>
        <p:nvSpPr>
          <p:cNvPr id="33" name="Text 31"/>
          <p:cNvSpPr/>
          <p:nvPr/>
        </p:nvSpPr>
        <p:spPr>
          <a:xfrm>
            <a:off x="8092440" y="3392424"/>
            <a:ext cx="640080" cy="274320"/>
          </a:xfrm>
          <a:prstGeom prst="rect">
            <a:avLst/>
          </a:prstGeom>
          <a:noFill/>
          <a:ln/>
        </p:spPr>
        <p:txBody>
          <a:bodyPr wrap="square" lIns="0" tIns="0" rIns="0" bIns="0" rtlCol="0" anchor="ctr"/>
          <a:lstStyle/>
          <a:p>
            <a:pPr algn="r" indent="0" marL="0">
              <a:buNone/>
            </a:pPr>
            <a:r>
              <a:rPr lang="en-US" sz="1000" b="1" dirty="0">
                <a:solidFill>
                  <a:srgbClr val="0D6E8A"/>
                </a:solidFill>
              </a:rPr>
              <a:t>3</a:t>
            </a:r>
            <a:endParaRPr lang="en-US" sz="1000" dirty="0"/>
          </a:p>
        </p:txBody>
      </p:sp>
      <p:sp>
        <p:nvSpPr>
          <p:cNvPr id="34" name="Text 32"/>
          <p:cNvSpPr/>
          <p:nvPr/>
        </p:nvSpPr>
        <p:spPr>
          <a:xfrm>
            <a:off x="3246120" y="4846320"/>
            <a:ext cx="5486400" cy="228600"/>
          </a:xfrm>
          <a:prstGeom prst="rect">
            <a:avLst/>
          </a:prstGeom>
          <a:noFill/>
          <a:ln/>
        </p:spPr>
        <p:txBody>
          <a:bodyPr wrap="square" lIns="0" tIns="0" rIns="0" bIns="0" rtlCol="0" anchor="ctr"/>
          <a:lstStyle/>
          <a:p>
            <a:pPr indent="0" marL="0">
              <a:buNone/>
            </a:pPr>
            <a:r>
              <a:rPr lang="en-US" sz="800" dirty="0">
                <a:solidFill>
                  <a:srgbClr val="BBBBBB"/>
                </a:solidFill>
              </a:rPr>
              <a:t>Overskrift.dk – Medieovervågning</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3017520" cy="5143500"/>
          </a:xfrm>
          <a:prstGeom prst="rect">
            <a:avLst/>
          </a:prstGeom>
          <a:solidFill>
            <a:srgbClr val="0A1628"/>
          </a:solidFill>
          <a:ln w="12700">
            <a:solidFill>
              <a:srgbClr val="0A1628"/>
            </a:solidFill>
            <a:prstDash val="solid"/>
          </a:ln>
        </p:spPr>
      </p:sp>
      <p:sp>
        <p:nvSpPr>
          <p:cNvPr id="3" name="Shape 1"/>
          <p:cNvSpPr/>
          <p:nvPr/>
        </p:nvSpPr>
        <p:spPr>
          <a:xfrm>
            <a:off x="0" y="0"/>
            <a:ext cx="320040" cy="5143500"/>
          </a:xfrm>
          <a:prstGeom prst="rect">
            <a:avLst/>
          </a:prstGeom>
          <a:solidFill>
            <a:srgbClr val="00B4D8"/>
          </a:solidFill>
          <a:ln w="12700">
            <a:solidFill>
              <a:srgbClr val="00B4D8"/>
            </a:solidFill>
            <a:prstDash val="solid"/>
          </a:ln>
        </p:spPr>
      </p:sp>
      <p:sp>
        <p:nvSpPr>
          <p:cNvPr id="4" name="Shape 2"/>
          <p:cNvSpPr/>
          <p:nvPr/>
        </p:nvSpPr>
        <p:spPr>
          <a:xfrm>
            <a:off x="1097280" y="256032"/>
            <a:ext cx="822960" cy="822960"/>
          </a:xfrm>
          <a:prstGeom prst="ellipse">
            <a:avLst/>
          </a:prstGeom>
          <a:solidFill>
            <a:srgbClr val="00B4D8"/>
          </a:solidFill>
          <a:ln w="12700">
            <a:solidFill>
              <a:srgbClr val="00B4D8"/>
            </a:solidFill>
            <a:prstDash val="solid"/>
          </a:ln>
        </p:spPr>
      </p:sp>
      <p:sp>
        <p:nvSpPr>
          <p:cNvPr id="5" name="Text 3"/>
          <p:cNvSpPr/>
          <p:nvPr/>
        </p:nvSpPr>
        <p:spPr>
          <a:xfrm>
            <a:off x="1097280" y="256032"/>
            <a:ext cx="822960" cy="822960"/>
          </a:xfrm>
          <a:prstGeom prst="rect">
            <a:avLst/>
          </a:prstGeom>
          <a:noFill/>
          <a:ln/>
        </p:spPr>
        <p:txBody>
          <a:bodyPr wrap="square" lIns="0" tIns="0" rIns="0" bIns="0" rtlCol="0" anchor="ctr"/>
          <a:lstStyle/>
          <a:p>
            <a:pPr algn="ctr" indent="0" marL="0">
              <a:buNone/>
            </a:pPr>
            <a:r>
              <a:rPr lang="en-US" sz="2000" b="1" dirty="0">
                <a:solidFill>
                  <a:srgbClr val="0A1628"/>
                </a:solidFill>
              </a:rPr>
              <a:t>5</a:t>
            </a:r>
            <a:endParaRPr lang="en-US" sz="2000" dirty="0"/>
          </a:p>
        </p:txBody>
      </p:sp>
      <p:sp>
        <p:nvSpPr>
          <p:cNvPr id="6" name="Text 4"/>
          <p:cNvSpPr/>
          <p:nvPr/>
        </p:nvSpPr>
        <p:spPr>
          <a:xfrm>
            <a:off x="411480" y="1188720"/>
            <a:ext cx="2514600" cy="1005840"/>
          </a:xfrm>
          <a:prstGeom prst="rect">
            <a:avLst/>
          </a:prstGeom>
          <a:noFill/>
          <a:ln/>
        </p:spPr>
        <p:txBody>
          <a:bodyPr wrap="square" lIns="0" tIns="0" rIns="0" bIns="0" rtlCol="0" anchor="ctr"/>
          <a:lstStyle/>
          <a:p>
            <a:pPr algn="ctr" indent="0" marL="0">
              <a:buNone/>
            </a:pPr>
            <a:r>
              <a:rPr lang="en-US" sz="1800" b="1" dirty="0">
                <a:solidFill>
                  <a:srgbClr val="FFFFFF"/>
                </a:solidFill>
              </a:rPr>
              <a:t>Klima &amp; forsvar</a:t>
            </a:r>
            <a:endParaRPr lang="en-US" sz="1800" dirty="0"/>
          </a:p>
        </p:txBody>
      </p:sp>
      <p:sp>
        <p:nvSpPr>
          <p:cNvPr id="7" name="Text 5"/>
          <p:cNvSpPr/>
          <p:nvPr/>
        </p:nvSpPr>
        <p:spPr>
          <a:xfrm>
            <a:off x="411480" y="2286000"/>
            <a:ext cx="2514600" cy="640080"/>
          </a:xfrm>
          <a:prstGeom prst="rect">
            <a:avLst/>
          </a:prstGeom>
          <a:noFill/>
          <a:ln/>
        </p:spPr>
        <p:txBody>
          <a:bodyPr wrap="square" lIns="0" tIns="0" rIns="0" bIns="0" rtlCol="0" anchor="ctr"/>
          <a:lstStyle/>
          <a:p>
            <a:pPr algn="ctr" indent="0" marL="0">
              <a:buNone/>
            </a:pPr>
            <a:r>
              <a:rPr lang="en-US" sz="1100" i="1" dirty="0">
                <a:solidFill>
                  <a:srgbClr val="00B4D8"/>
                </a:solidFill>
              </a:rPr>
              <a:t>Genoprustning, AMOC og klimamål</a:t>
            </a:r>
            <a:endParaRPr lang="en-US" sz="1100" dirty="0"/>
          </a:p>
        </p:txBody>
      </p:sp>
      <p:sp>
        <p:nvSpPr>
          <p:cNvPr id="8" name="Text 6"/>
          <p:cNvSpPr/>
          <p:nvPr/>
        </p:nvSpPr>
        <p:spPr>
          <a:xfrm>
            <a:off x="548640" y="3063240"/>
            <a:ext cx="1920240" cy="502920"/>
          </a:xfrm>
          <a:prstGeom prst="rect">
            <a:avLst/>
          </a:prstGeom>
          <a:solidFill>
            <a:srgbClr val="00B4D8"/>
          </a:solidFill>
          <a:ln/>
        </p:spPr>
        <p:txBody>
          <a:bodyPr wrap="square" lIns="0" tIns="0" rIns="0" bIns="0" rtlCol="0" anchor="ctr"/>
          <a:lstStyle/>
          <a:p>
            <a:pPr algn="ctr" indent="0" marL="0">
              <a:buNone/>
            </a:pPr>
            <a:r>
              <a:rPr lang="en-US" sz="1400" b="1" dirty="0">
                <a:solidFill>
                  <a:srgbClr val="0A1628"/>
                </a:solidFill>
              </a:rPr>
              <a:t>2 omtaler</a:t>
            </a:r>
            <a:endParaRPr lang="en-US" sz="1400" dirty="0"/>
          </a:p>
        </p:txBody>
      </p:sp>
      <p:sp>
        <p:nvSpPr>
          <p:cNvPr id="9" name="Text 7"/>
          <p:cNvSpPr/>
          <p:nvPr/>
        </p:nvSpPr>
        <p:spPr>
          <a:xfrm>
            <a:off x="3246120" y="164592"/>
            <a:ext cx="5669280" cy="320040"/>
          </a:xfrm>
          <a:prstGeom prst="rect">
            <a:avLst/>
          </a:prstGeom>
          <a:noFill/>
          <a:ln/>
        </p:spPr>
        <p:txBody>
          <a:bodyPr wrap="square" lIns="0" tIns="0" rIns="0" bIns="0" rtlCol="0" anchor="ctr"/>
          <a:lstStyle/>
          <a:p>
            <a:pPr indent="0" marL="0">
              <a:buNone/>
            </a:pPr>
            <a:r>
              <a:rPr lang="en-US" sz="900" b="1" spc="400" kern="0" dirty="0">
                <a:solidFill>
                  <a:srgbClr val="00B4D8"/>
                </a:solidFill>
              </a:rPr>
              <a:t>OPSUMMERING</a:t>
            </a:r>
            <a:endParaRPr lang="en-US" sz="900" dirty="0"/>
          </a:p>
        </p:txBody>
      </p:sp>
      <p:sp>
        <p:nvSpPr>
          <p:cNvPr id="10" name="Text 8"/>
          <p:cNvSpPr/>
          <p:nvPr/>
        </p:nvSpPr>
        <p:spPr>
          <a:xfrm>
            <a:off x="3246120" y="502920"/>
            <a:ext cx="5669280" cy="1051560"/>
          </a:xfrm>
          <a:prstGeom prst="rect">
            <a:avLst/>
          </a:prstGeom>
          <a:noFill/>
          <a:ln/>
        </p:spPr>
        <p:txBody>
          <a:bodyPr wrap="square" lIns="0" tIns="0" rIns="0" bIns="0" rtlCol="0" anchor="ctr"/>
          <a:lstStyle/>
          <a:p>
            <a:pPr indent="0" marL="0">
              <a:buNone/>
            </a:pPr>
            <a:r>
              <a:rPr lang="en-US" sz="1150" dirty="0">
                <a:solidFill>
                  <a:srgbClr val="1E293B"/>
                </a:solidFill>
              </a:rPr>
              <a:t>To separate men relaterede debatter: forsvarsoprusningens konsekvenser for klimamål (Arbejderen/Bjørn Elmquist) og nordisk klimaberedskab i lyset af AMOC-forstyrrelser (Den Lille Grønne Avis/Katherine Richardson).</a:t>
            </a:r>
            <a:endParaRPr lang="en-US" sz="1150" dirty="0"/>
          </a:p>
        </p:txBody>
      </p:sp>
      <p:sp>
        <p:nvSpPr>
          <p:cNvPr id="11" name="Text 9"/>
          <p:cNvSpPr/>
          <p:nvPr/>
        </p:nvSpPr>
        <p:spPr>
          <a:xfrm>
            <a:off x="3246120" y="1664208"/>
            <a:ext cx="5669280" cy="292608"/>
          </a:xfrm>
          <a:prstGeom prst="rect">
            <a:avLst/>
          </a:prstGeom>
          <a:noFill/>
          <a:ln/>
        </p:spPr>
        <p:txBody>
          <a:bodyPr wrap="square" lIns="0" tIns="0" rIns="0" bIns="0" rtlCol="0" anchor="ctr"/>
          <a:lstStyle/>
          <a:p>
            <a:pPr indent="0" marL="0">
              <a:buNone/>
            </a:pPr>
            <a:r>
              <a:rPr lang="en-US" sz="900" b="1" spc="400" kern="0" dirty="0">
                <a:solidFill>
                  <a:srgbClr val="64748B"/>
                </a:solidFill>
              </a:rPr>
              <a:t>NØGLEORD</a:t>
            </a:r>
            <a:endParaRPr lang="en-US" sz="900" dirty="0"/>
          </a:p>
        </p:txBody>
      </p:sp>
      <p:sp>
        <p:nvSpPr>
          <p:cNvPr id="12" name="Shape 10"/>
          <p:cNvSpPr/>
          <p:nvPr/>
        </p:nvSpPr>
        <p:spPr>
          <a:xfrm>
            <a:off x="3246120" y="1993392"/>
            <a:ext cx="667512" cy="310896"/>
          </a:xfrm>
          <a:prstGeom prst="roundRect">
            <a:avLst>
              <a:gd name="adj" fmla="val 23529"/>
            </a:avLst>
          </a:prstGeom>
          <a:solidFill>
            <a:srgbClr val="E8F4F8"/>
          </a:solidFill>
          <a:ln w="12700">
            <a:solidFill>
              <a:srgbClr val="00B4D8"/>
            </a:solidFill>
            <a:prstDash val="solid"/>
          </a:ln>
        </p:spPr>
      </p:sp>
      <p:sp>
        <p:nvSpPr>
          <p:cNvPr id="13" name="Text 11"/>
          <p:cNvSpPr/>
          <p:nvPr/>
        </p:nvSpPr>
        <p:spPr>
          <a:xfrm>
            <a:off x="3246120" y="1993392"/>
            <a:ext cx="667512" cy="310896"/>
          </a:xfrm>
          <a:prstGeom prst="rect">
            <a:avLst/>
          </a:prstGeom>
          <a:noFill/>
          <a:ln/>
        </p:spPr>
        <p:txBody>
          <a:bodyPr wrap="square" lIns="0" tIns="0" rIns="0" bIns="0" rtlCol="0" anchor="ctr"/>
          <a:lstStyle/>
          <a:p>
            <a:pPr algn="ctr" indent="0" marL="0">
              <a:buNone/>
            </a:pPr>
            <a:r>
              <a:rPr lang="en-US" sz="1000" b="1" dirty="0">
                <a:solidFill>
                  <a:srgbClr val="0D6E8A"/>
                </a:solidFill>
              </a:rPr>
              <a:t>Klima</a:t>
            </a:r>
            <a:endParaRPr lang="en-US" sz="1000" dirty="0"/>
          </a:p>
        </p:txBody>
      </p:sp>
      <p:sp>
        <p:nvSpPr>
          <p:cNvPr id="14" name="Shape 12"/>
          <p:cNvSpPr/>
          <p:nvPr/>
        </p:nvSpPr>
        <p:spPr>
          <a:xfrm>
            <a:off x="4014216" y="1993392"/>
            <a:ext cx="1267358" cy="310896"/>
          </a:xfrm>
          <a:prstGeom prst="roundRect">
            <a:avLst>
              <a:gd name="adj" fmla="val 23529"/>
            </a:avLst>
          </a:prstGeom>
          <a:solidFill>
            <a:srgbClr val="E8F4F8"/>
          </a:solidFill>
          <a:ln w="12700">
            <a:solidFill>
              <a:srgbClr val="00B4D8"/>
            </a:solidFill>
            <a:prstDash val="solid"/>
          </a:ln>
        </p:spPr>
      </p:sp>
      <p:sp>
        <p:nvSpPr>
          <p:cNvPr id="15" name="Text 13"/>
          <p:cNvSpPr/>
          <p:nvPr/>
        </p:nvSpPr>
        <p:spPr>
          <a:xfrm>
            <a:off x="4014216" y="1993392"/>
            <a:ext cx="1267358" cy="310896"/>
          </a:xfrm>
          <a:prstGeom prst="rect">
            <a:avLst/>
          </a:prstGeom>
          <a:noFill/>
          <a:ln/>
        </p:spPr>
        <p:txBody>
          <a:bodyPr wrap="square" lIns="0" tIns="0" rIns="0" bIns="0" rtlCol="0" anchor="ctr"/>
          <a:lstStyle/>
          <a:p>
            <a:pPr algn="ctr" indent="0" marL="0">
              <a:buNone/>
            </a:pPr>
            <a:r>
              <a:rPr lang="en-US" sz="1000" b="1" dirty="0">
                <a:solidFill>
                  <a:srgbClr val="0D6E8A"/>
                </a:solidFill>
              </a:rPr>
              <a:t>Genoprustning</a:t>
            </a:r>
            <a:endParaRPr lang="en-US" sz="1000" dirty="0"/>
          </a:p>
        </p:txBody>
      </p:sp>
      <p:sp>
        <p:nvSpPr>
          <p:cNvPr id="16" name="Shape 14"/>
          <p:cNvSpPr/>
          <p:nvPr/>
        </p:nvSpPr>
        <p:spPr>
          <a:xfrm>
            <a:off x="5382158" y="1993392"/>
            <a:ext cx="817474" cy="310896"/>
          </a:xfrm>
          <a:prstGeom prst="roundRect">
            <a:avLst>
              <a:gd name="adj" fmla="val 23529"/>
            </a:avLst>
          </a:prstGeom>
          <a:solidFill>
            <a:srgbClr val="E8F4F8"/>
          </a:solidFill>
          <a:ln w="12700">
            <a:solidFill>
              <a:srgbClr val="00B4D8"/>
            </a:solidFill>
            <a:prstDash val="solid"/>
          </a:ln>
        </p:spPr>
      </p:sp>
      <p:sp>
        <p:nvSpPr>
          <p:cNvPr id="17" name="Text 15"/>
          <p:cNvSpPr/>
          <p:nvPr/>
        </p:nvSpPr>
        <p:spPr>
          <a:xfrm>
            <a:off x="5382158" y="1993392"/>
            <a:ext cx="817474" cy="310896"/>
          </a:xfrm>
          <a:prstGeom prst="rect">
            <a:avLst/>
          </a:prstGeom>
          <a:noFill/>
          <a:ln/>
        </p:spPr>
        <p:txBody>
          <a:bodyPr wrap="square" lIns="0" tIns="0" rIns="0" bIns="0" rtlCol="0" anchor="ctr"/>
          <a:lstStyle/>
          <a:p>
            <a:pPr algn="ctr" indent="0" marL="0">
              <a:buNone/>
            </a:pPr>
            <a:r>
              <a:rPr lang="en-US" sz="1000" b="1" dirty="0">
                <a:solidFill>
                  <a:srgbClr val="0D6E8A"/>
                </a:solidFill>
              </a:rPr>
              <a:t>Forsvar</a:t>
            </a:r>
            <a:endParaRPr lang="en-US" sz="1000" dirty="0"/>
          </a:p>
        </p:txBody>
      </p:sp>
      <p:sp>
        <p:nvSpPr>
          <p:cNvPr id="18" name="Shape 16"/>
          <p:cNvSpPr/>
          <p:nvPr/>
        </p:nvSpPr>
        <p:spPr>
          <a:xfrm>
            <a:off x="6300216" y="1993392"/>
            <a:ext cx="592531" cy="310896"/>
          </a:xfrm>
          <a:prstGeom prst="roundRect">
            <a:avLst>
              <a:gd name="adj" fmla="val 23529"/>
            </a:avLst>
          </a:prstGeom>
          <a:solidFill>
            <a:srgbClr val="E8F4F8"/>
          </a:solidFill>
          <a:ln w="12700">
            <a:solidFill>
              <a:srgbClr val="00B4D8"/>
            </a:solidFill>
            <a:prstDash val="solid"/>
          </a:ln>
        </p:spPr>
      </p:sp>
      <p:sp>
        <p:nvSpPr>
          <p:cNvPr id="19" name="Text 17"/>
          <p:cNvSpPr/>
          <p:nvPr/>
        </p:nvSpPr>
        <p:spPr>
          <a:xfrm>
            <a:off x="6300216" y="1993392"/>
            <a:ext cx="592531" cy="310896"/>
          </a:xfrm>
          <a:prstGeom prst="rect">
            <a:avLst/>
          </a:prstGeom>
          <a:noFill/>
          <a:ln/>
        </p:spPr>
        <p:txBody>
          <a:bodyPr wrap="square" lIns="0" tIns="0" rIns="0" bIns="0" rtlCol="0" anchor="ctr"/>
          <a:lstStyle/>
          <a:p>
            <a:pPr algn="ctr" indent="0" marL="0">
              <a:buNone/>
            </a:pPr>
            <a:r>
              <a:rPr lang="en-US" sz="1000" b="1" dirty="0">
                <a:solidFill>
                  <a:srgbClr val="0D6E8A"/>
                </a:solidFill>
              </a:rPr>
              <a:t>AMOC</a:t>
            </a:r>
            <a:endParaRPr lang="en-US" sz="1000" dirty="0"/>
          </a:p>
        </p:txBody>
      </p:sp>
      <p:sp>
        <p:nvSpPr>
          <p:cNvPr id="20" name="Shape 18"/>
          <p:cNvSpPr/>
          <p:nvPr/>
        </p:nvSpPr>
        <p:spPr>
          <a:xfrm>
            <a:off x="6993331" y="1993392"/>
            <a:ext cx="742493" cy="310896"/>
          </a:xfrm>
          <a:prstGeom prst="roundRect">
            <a:avLst>
              <a:gd name="adj" fmla="val 23529"/>
            </a:avLst>
          </a:prstGeom>
          <a:solidFill>
            <a:srgbClr val="E8F4F8"/>
          </a:solidFill>
          <a:ln w="12700">
            <a:solidFill>
              <a:srgbClr val="00B4D8"/>
            </a:solidFill>
            <a:prstDash val="solid"/>
          </a:ln>
        </p:spPr>
      </p:sp>
      <p:sp>
        <p:nvSpPr>
          <p:cNvPr id="21" name="Text 19"/>
          <p:cNvSpPr/>
          <p:nvPr/>
        </p:nvSpPr>
        <p:spPr>
          <a:xfrm>
            <a:off x="6993331" y="1993392"/>
            <a:ext cx="742493" cy="310896"/>
          </a:xfrm>
          <a:prstGeom prst="rect">
            <a:avLst/>
          </a:prstGeom>
          <a:noFill/>
          <a:ln/>
        </p:spPr>
        <p:txBody>
          <a:bodyPr wrap="square" lIns="0" tIns="0" rIns="0" bIns="0" rtlCol="0" anchor="ctr"/>
          <a:lstStyle/>
          <a:p>
            <a:pPr algn="ctr" indent="0" marL="0">
              <a:buNone/>
            </a:pPr>
            <a:r>
              <a:rPr lang="en-US" sz="1000" b="1" dirty="0">
                <a:solidFill>
                  <a:srgbClr val="0D6E8A"/>
                </a:solidFill>
              </a:rPr>
              <a:t>Norden</a:t>
            </a:r>
            <a:endParaRPr lang="en-US" sz="1000" dirty="0"/>
          </a:p>
        </p:txBody>
      </p:sp>
      <p:sp>
        <p:nvSpPr>
          <p:cNvPr id="22" name="Shape 20"/>
          <p:cNvSpPr/>
          <p:nvPr/>
        </p:nvSpPr>
        <p:spPr>
          <a:xfrm>
            <a:off x="7836408" y="1993392"/>
            <a:ext cx="667512" cy="310896"/>
          </a:xfrm>
          <a:prstGeom prst="roundRect">
            <a:avLst>
              <a:gd name="adj" fmla="val 23529"/>
            </a:avLst>
          </a:prstGeom>
          <a:solidFill>
            <a:srgbClr val="E8F4F8"/>
          </a:solidFill>
          <a:ln w="12700">
            <a:solidFill>
              <a:srgbClr val="00B4D8"/>
            </a:solidFill>
            <a:prstDash val="solid"/>
          </a:ln>
        </p:spPr>
      </p:sp>
      <p:sp>
        <p:nvSpPr>
          <p:cNvPr id="23" name="Text 21"/>
          <p:cNvSpPr/>
          <p:nvPr/>
        </p:nvSpPr>
        <p:spPr>
          <a:xfrm>
            <a:off x="7836408" y="1993392"/>
            <a:ext cx="667512" cy="310896"/>
          </a:xfrm>
          <a:prstGeom prst="rect">
            <a:avLst/>
          </a:prstGeom>
          <a:noFill/>
          <a:ln/>
        </p:spPr>
        <p:txBody>
          <a:bodyPr wrap="square" lIns="0" tIns="0" rIns="0" bIns="0" rtlCol="0" anchor="ctr"/>
          <a:lstStyle/>
          <a:p>
            <a:pPr algn="ctr" indent="0" marL="0">
              <a:buNone/>
            </a:pPr>
            <a:r>
              <a:rPr lang="en-US" sz="1000" b="1" dirty="0">
                <a:solidFill>
                  <a:srgbClr val="0D6E8A"/>
                </a:solidFill>
              </a:rPr>
              <a:t>Miljø</a:t>
            </a:r>
            <a:endParaRPr lang="en-US" sz="1000" dirty="0"/>
          </a:p>
        </p:txBody>
      </p:sp>
      <p:sp>
        <p:nvSpPr>
          <p:cNvPr id="24" name="Text 22"/>
          <p:cNvSpPr/>
          <p:nvPr/>
        </p:nvSpPr>
        <p:spPr>
          <a:xfrm>
            <a:off x="3246120" y="3063240"/>
            <a:ext cx="3200400" cy="274320"/>
          </a:xfrm>
          <a:prstGeom prst="rect">
            <a:avLst/>
          </a:prstGeom>
          <a:noFill/>
          <a:ln/>
        </p:spPr>
        <p:txBody>
          <a:bodyPr wrap="square" lIns="0" tIns="0" rIns="0" bIns="0" rtlCol="0" anchor="ctr"/>
          <a:lstStyle/>
          <a:p>
            <a:pPr indent="0" marL="0">
              <a:buNone/>
            </a:pPr>
            <a:r>
              <a:rPr lang="en-US" sz="900" b="1" spc="400" kern="0" dirty="0">
                <a:solidFill>
                  <a:srgbClr val="64748B"/>
                </a:solidFill>
              </a:rPr>
              <a:t>MEST AKTIVE KILDER</a:t>
            </a:r>
            <a:endParaRPr lang="en-US" sz="900" dirty="0"/>
          </a:p>
        </p:txBody>
      </p:sp>
      <p:sp>
        <p:nvSpPr>
          <p:cNvPr id="25" name="Shape 23"/>
          <p:cNvSpPr/>
          <p:nvPr/>
        </p:nvSpPr>
        <p:spPr>
          <a:xfrm>
            <a:off x="3246120" y="3438144"/>
            <a:ext cx="1143000" cy="201168"/>
          </a:xfrm>
          <a:prstGeom prst="rect">
            <a:avLst/>
          </a:prstGeom>
          <a:solidFill>
            <a:srgbClr val="0D6E8A"/>
          </a:solidFill>
          <a:ln w="12700">
            <a:solidFill>
              <a:srgbClr val="0D6E8A"/>
            </a:solidFill>
            <a:prstDash val="solid"/>
          </a:ln>
        </p:spPr>
      </p:sp>
      <p:sp>
        <p:nvSpPr>
          <p:cNvPr id="26" name="Text 24"/>
          <p:cNvSpPr/>
          <p:nvPr/>
        </p:nvSpPr>
        <p:spPr>
          <a:xfrm>
            <a:off x="4498848" y="3401568"/>
            <a:ext cx="2560320" cy="274320"/>
          </a:xfrm>
          <a:prstGeom prst="rect">
            <a:avLst/>
          </a:prstGeom>
          <a:noFill/>
          <a:ln/>
        </p:spPr>
        <p:txBody>
          <a:bodyPr wrap="square" lIns="0" tIns="0" rIns="0" bIns="0" rtlCol="0" anchor="ctr"/>
          <a:lstStyle/>
          <a:p>
            <a:pPr indent="0" marL="0">
              <a:buNone/>
            </a:pPr>
            <a:r>
              <a:rPr lang="en-US" sz="1000" dirty="0">
                <a:solidFill>
                  <a:srgbClr val="1E293B"/>
                </a:solidFill>
              </a:rPr>
              <a:t>Arbejderen (1)</a:t>
            </a:r>
            <a:endParaRPr lang="en-US" sz="1000" dirty="0"/>
          </a:p>
        </p:txBody>
      </p:sp>
      <p:sp>
        <p:nvSpPr>
          <p:cNvPr id="27" name="Shape 25"/>
          <p:cNvSpPr/>
          <p:nvPr/>
        </p:nvSpPr>
        <p:spPr>
          <a:xfrm>
            <a:off x="3246120" y="3822192"/>
            <a:ext cx="1143000" cy="201168"/>
          </a:xfrm>
          <a:prstGeom prst="rect">
            <a:avLst/>
          </a:prstGeom>
          <a:solidFill>
            <a:srgbClr val="1A8FAD"/>
          </a:solidFill>
          <a:ln w="12700">
            <a:solidFill>
              <a:srgbClr val="1A8FAD"/>
            </a:solidFill>
            <a:prstDash val="solid"/>
          </a:ln>
        </p:spPr>
      </p:sp>
      <p:sp>
        <p:nvSpPr>
          <p:cNvPr id="28" name="Text 26"/>
          <p:cNvSpPr/>
          <p:nvPr/>
        </p:nvSpPr>
        <p:spPr>
          <a:xfrm>
            <a:off x="4498848" y="3785616"/>
            <a:ext cx="2560320" cy="274320"/>
          </a:xfrm>
          <a:prstGeom prst="rect">
            <a:avLst/>
          </a:prstGeom>
          <a:noFill/>
          <a:ln/>
        </p:spPr>
        <p:txBody>
          <a:bodyPr wrap="square" lIns="0" tIns="0" rIns="0" bIns="0" rtlCol="0" anchor="ctr"/>
          <a:lstStyle/>
          <a:p>
            <a:pPr indent="0" marL="0">
              <a:buNone/>
            </a:pPr>
            <a:r>
              <a:rPr lang="en-US" sz="1000" dirty="0">
                <a:solidFill>
                  <a:srgbClr val="1E293B"/>
                </a:solidFill>
              </a:rPr>
              <a:t>Den Lille Grønne Avis (1)</a:t>
            </a:r>
            <a:endParaRPr lang="en-US" sz="1000" dirty="0"/>
          </a:p>
        </p:txBody>
      </p:sp>
      <p:sp>
        <p:nvSpPr>
          <p:cNvPr id="29" name="Text 27"/>
          <p:cNvSpPr/>
          <p:nvPr/>
        </p:nvSpPr>
        <p:spPr>
          <a:xfrm>
            <a:off x="6492240" y="3063240"/>
            <a:ext cx="2468880" cy="274320"/>
          </a:xfrm>
          <a:prstGeom prst="rect">
            <a:avLst/>
          </a:prstGeom>
          <a:noFill/>
          <a:ln/>
        </p:spPr>
        <p:txBody>
          <a:bodyPr wrap="square" lIns="0" tIns="0" rIns="0" bIns="0" rtlCol="0" anchor="ctr"/>
          <a:lstStyle/>
          <a:p>
            <a:pPr indent="0" marL="0">
              <a:buNone/>
            </a:pPr>
            <a:r>
              <a:rPr lang="en-US" sz="900" b="1" spc="400" kern="0" dirty="0">
                <a:solidFill>
                  <a:srgbClr val="64748B"/>
                </a:solidFill>
              </a:rPr>
              <a:t>KILDETYPER</a:t>
            </a:r>
            <a:endParaRPr lang="en-US" sz="900" dirty="0"/>
          </a:p>
        </p:txBody>
      </p:sp>
      <p:sp>
        <p:nvSpPr>
          <p:cNvPr id="30" name="Text 28"/>
          <p:cNvSpPr/>
          <p:nvPr/>
        </p:nvSpPr>
        <p:spPr>
          <a:xfrm>
            <a:off x="6492240" y="3392424"/>
            <a:ext cx="1554480" cy="274320"/>
          </a:xfrm>
          <a:prstGeom prst="rect">
            <a:avLst/>
          </a:prstGeom>
          <a:noFill/>
          <a:ln/>
        </p:spPr>
        <p:txBody>
          <a:bodyPr wrap="square" lIns="0" tIns="0" rIns="0" bIns="0" rtlCol="0" anchor="ctr"/>
          <a:lstStyle/>
          <a:p>
            <a:pPr indent="0" marL="0">
              <a:buNone/>
            </a:pPr>
            <a:r>
              <a:rPr lang="en-US" sz="1000" dirty="0">
                <a:solidFill>
                  <a:srgbClr val="1E293B"/>
                </a:solidFill>
              </a:rPr>
              <a:t>Bluesky</a:t>
            </a:r>
            <a:endParaRPr lang="en-US" sz="1000" dirty="0"/>
          </a:p>
        </p:txBody>
      </p:sp>
      <p:sp>
        <p:nvSpPr>
          <p:cNvPr id="31" name="Text 29"/>
          <p:cNvSpPr/>
          <p:nvPr/>
        </p:nvSpPr>
        <p:spPr>
          <a:xfrm>
            <a:off x="8092440" y="3392424"/>
            <a:ext cx="640080" cy="274320"/>
          </a:xfrm>
          <a:prstGeom prst="rect">
            <a:avLst/>
          </a:prstGeom>
          <a:noFill/>
          <a:ln/>
        </p:spPr>
        <p:txBody>
          <a:bodyPr wrap="square" lIns="0" tIns="0" rIns="0" bIns="0" rtlCol="0" anchor="ctr"/>
          <a:lstStyle/>
          <a:p>
            <a:pPr algn="r" indent="0" marL="0">
              <a:buNone/>
            </a:pPr>
            <a:r>
              <a:rPr lang="en-US" sz="1000" b="1" dirty="0">
                <a:solidFill>
                  <a:srgbClr val="0D6E8A"/>
                </a:solidFill>
              </a:rPr>
              <a:t>1</a:t>
            </a:r>
            <a:endParaRPr lang="en-US" sz="1000" dirty="0"/>
          </a:p>
        </p:txBody>
      </p:sp>
      <p:sp>
        <p:nvSpPr>
          <p:cNvPr id="32" name="Shape 30"/>
          <p:cNvSpPr/>
          <p:nvPr/>
        </p:nvSpPr>
        <p:spPr>
          <a:xfrm>
            <a:off x="6492240" y="3703320"/>
            <a:ext cx="2286000" cy="0"/>
          </a:xfrm>
          <a:prstGeom prst="line">
            <a:avLst/>
          </a:prstGeom>
          <a:noFill/>
          <a:ln w="6350">
            <a:solidFill>
              <a:srgbClr val="E2E8F0"/>
            </a:solidFill>
            <a:prstDash val="solid"/>
          </a:ln>
        </p:spPr>
      </p:sp>
      <p:sp>
        <p:nvSpPr>
          <p:cNvPr id="33" name="Text 31"/>
          <p:cNvSpPr/>
          <p:nvPr/>
        </p:nvSpPr>
        <p:spPr>
          <a:xfrm>
            <a:off x="6492240" y="3776472"/>
            <a:ext cx="1554480" cy="274320"/>
          </a:xfrm>
          <a:prstGeom prst="rect">
            <a:avLst/>
          </a:prstGeom>
          <a:noFill/>
          <a:ln/>
        </p:spPr>
        <p:txBody>
          <a:bodyPr wrap="square" lIns="0" tIns="0" rIns="0" bIns="0" rtlCol="0" anchor="ctr"/>
          <a:lstStyle/>
          <a:p>
            <a:pPr indent="0" marL="0">
              <a:buNone/>
            </a:pPr>
            <a:r>
              <a:rPr lang="en-US" sz="1000" dirty="0">
                <a:solidFill>
                  <a:srgbClr val="1E293B"/>
                </a:solidFill>
              </a:rPr>
              <a:t>Blogs</a:t>
            </a:r>
            <a:endParaRPr lang="en-US" sz="1000" dirty="0"/>
          </a:p>
        </p:txBody>
      </p:sp>
      <p:sp>
        <p:nvSpPr>
          <p:cNvPr id="34" name="Text 32"/>
          <p:cNvSpPr/>
          <p:nvPr/>
        </p:nvSpPr>
        <p:spPr>
          <a:xfrm>
            <a:off x="8092440" y="3776472"/>
            <a:ext cx="640080" cy="274320"/>
          </a:xfrm>
          <a:prstGeom prst="rect">
            <a:avLst/>
          </a:prstGeom>
          <a:noFill/>
          <a:ln/>
        </p:spPr>
        <p:txBody>
          <a:bodyPr wrap="square" lIns="0" tIns="0" rIns="0" bIns="0" rtlCol="0" anchor="ctr"/>
          <a:lstStyle/>
          <a:p>
            <a:pPr algn="r" indent="0" marL="0">
              <a:buNone/>
            </a:pPr>
            <a:r>
              <a:rPr lang="en-US" sz="1000" b="1" dirty="0">
                <a:solidFill>
                  <a:srgbClr val="0D6E8A"/>
                </a:solidFill>
              </a:rPr>
              <a:t>1</a:t>
            </a:r>
            <a:endParaRPr lang="en-US" sz="1000" dirty="0"/>
          </a:p>
        </p:txBody>
      </p:sp>
      <p:sp>
        <p:nvSpPr>
          <p:cNvPr id="35" name="Text 33"/>
          <p:cNvSpPr/>
          <p:nvPr/>
        </p:nvSpPr>
        <p:spPr>
          <a:xfrm>
            <a:off x="3246120" y="4846320"/>
            <a:ext cx="5486400" cy="228600"/>
          </a:xfrm>
          <a:prstGeom prst="rect">
            <a:avLst/>
          </a:prstGeom>
          <a:noFill/>
          <a:ln/>
        </p:spPr>
        <p:txBody>
          <a:bodyPr wrap="square" lIns="0" tIns="0" rIns="0" bIns="0" rtlCol="0" anchor="ctr"/>
          <a:lstStyle/>
          <a:p>
            <a:pPr indent="0" marL="0">
              <a:buNone/>
            </a:pPr>
            <a:r>
              <a:rPr lang="en-US" sz="800" dirty="0">
                <a:solidFill>
                  <a:srgbClr val="BBBBBB"/>
                </a:solidFill>
              </a:rPr>
              <a:t>Overskrift.dk – Medieovervågning</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Folketingsvalg – Medieanalyse</dc:title>
  <dc:subject>PptxGenJS Presentation</dc:subject>
  <dc:creator>PptxGenJS</dc:creator>
  <cp:lastModifiedBy>PptxGenJS</cp:lastModifiedBy>
  <cp:revision>1</cp:revision>
  <dcterms:created xsi:type="dcterms:W3CDTF">2026-04-28T13:00:39Z</dcterms:created>
  <dcterms:modified xsi:type="dcterms:W3CDTF">2026-04-28T13:00:39Z</dcterms:modified>
</cp:coreProperties>
</file>